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70" r:id="rId2"/>
    <p:sldId id="271" r:id="rId3"/>
    <p:sldId id="272" r:id="rId4"/>
    <p:sldId id="273" r:id="rId5"/>
    <p:sldId id="274" r:id="rId6"/>
    <p:sldId id="275" r:id="rId7"/>
    <p:sldId id="256" r:id="rId8"/>
    <p:sldId id="257" r:id="rId9"/>
    <p:sldId id="258" r:id="rId10"/>
    <p:sldId id="259" r:id="rId11"/>
    <p:sldId id="260" r:id="rId12"/>
    <p:sldId id="261" r:id="rId13"/>
    <p:sldId id="262" r:id="rId14"/>
    <p:sldId id="263" r:id="rId15"/>
    <p:sldId id="264" r:id="rId16"/>
    <p:sldId id="266" r:id="rId17"/>
    <p:sldId id="268" r:id="rId18"/>
    <p:sldId id="303" r:id="rId19"/>
    <p:sldId id="298" r:id="rId20"/>
    <p:sldId id="280" r:id="rId21"/>
    <p:sldId id="302" r:id="rId22"/>
    <p:sldId id="281" r:id="rId23"/>
    <p:sldId id="282" r:id="rId24"/>
    <p:sldId id="284" r:id="rId25"/>
    <p:sldId id="286" r:id="rId26"/>
    <p:sldId id="287" r:id="rId27"/>
    <p:sldId id="288" r:id="rId28"/>
    <p:sldId id="289" r:id="rId29"/>
    <p:sldId id="301" r:id="rId30"/>
    <p:sldId id="291" r:id="rId31"/>
    <p:sldId id="292" r:id="rId32"/>
    <p:sldId id="293" r:id="rId33"/>
    <p:sldId id="299" r:id="rId34"/>
    <p:sldId id="294" r:id="rId35"/>
    <p:sldId id="300" r:id="rId36"/>
    <p:sldId id="295" r:id="rId37"/>
    <p:sldId id="297" r:id="rId38"/>
  </p:sldIdLst>
  <p:sldSz cx="9144000" cy="6858000" type="screen4x3"/>
  <p:notesSz cx="6788150" cy="992346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69" autoAdjust="0"/>
    <p:restoredTop sz="94680" autoAdjust="0"/>
  </p:normalViewPr>
  <p:slideViewPr>
    <p:cSldViewPr>
      <p:cViewPr>
        <p:scale>
          <a:sx n="90" d="100"/>
          <a:sy n="90" d="100"/>
        </p:scale>
        <p:origin x="-816" y="7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1638" cy="4968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44925" y="0"/>
            <a:ext cx="2941638" cy="496888"/>
          </a:xfrm>
          <a:prstGeom prst="rect">
            <a:avLst/>
          </a:prstGeom>
        </p:spPr>
        <p:txBody>
          <a:bodyPr vert="horz" lIns="91440" tIns="45720" rIns="91440" bIns="45720" rtlCol="0"/>
          <a:lstStyle>
            <a:lvl1pPr algn="r">
              <a:defRPr sz="1200"/>
            </a:lvl1pPr>
          </a:lstStyle>
          <a:p>
            <a:fld id="{D5AFAB4D-45D6-49B4-964D-FA733B8734B8}" type="datetimeFigureOut">
              <a:rPr lang="it-IT" smtClean="0"/>
              <a:pPr/>
              <a:t>12/10/2021</a:t>
            </a:fld>
            <a:endParaRPr lang="it-IT"/>
          </a:p>
        </p:txBody>
      </p:sp>
      <p:sp>
        <p:nvSpPr>
          <p:cNvPr id="4" name="Segnaposto immagine diapositiva 3"/>
          <p:cNvSpPr>
            <a:spLocks noGrp="1" noRot="1" noChangeAspect="1"/>
          </p:cNvSpPr>
          <p:nvPr>
            <p:ph type="sldImg" idx="2"/>
          </p:nvPr>
        </p:nvSpPr>
        <p:spPr>
          <a:xfrm>
            <a:off x="914400" y="744538"/>
            <a:ext cx="4959350" cy="3721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450" y="4713288"/>
            <a:ext cx="5429250" cy="4465637"/>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424988"/>
            <a:ext cx="2941638" cy="4968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44925" y="9424988"/>
            <a:ext cx="2941638" cy="496887"/>
          </a:xfrm>
          <a:prstGeom prst="rect">
            <a:avLst/>
          </a:prstGeom>
        </p:spPr>
        <p:txBody>
          <a:bodyPr vert="horz" lIns="91440" tIns="45720" rIns="91440" bIns="45720" rtlCol="0" anchor="b"/>
          <a:lstStyle>
            <a:lvl1pPr algn="r">
              <a:defRPr sz="1200"/>
            </a:lvl1pPr>
          </a:lstStyle>
          <a:p>
            <a:fld id="{8E63B2F7-0EF6-49DB-BF43-C46D47490B1C}" type="slidenum">
              <a:rPr lang="it-IT" smtClean="0"/>
              <a:pPr/>
              <a:t>‹N›</a:t>
            </a:fld>
            <a:endParaRPr lang="it-IT"/>
          </a:p>
        </p:txBody>
      </p:sp>
    </p:spTree>
    <p:extLst>
      <p:ext uri="{BB962C8B-B14F-4D97-AF65-F5344CB8AC3E}">
        <p14:creationId xmlns="" xmlns:p14="http://schemas.microsoft.com/office/powerpoint/2010/main" val="3744569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1</a:t>
            </a:fld>
            <a:endParaRPr lang="it-IT"/>
          </a:p>
        </p:txBody>
      </p:sp>
    </p:spTree>
    <p:extLst>
      <p:ext uri="{BB962C8B-B14F-4D97-AF65-F5344CB8AC3E}">
        <p14:creationId xmlns="" xmlns:p14="http://schemas.microsoft.com/office/powerpoint/2010/main" val="2393359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10</a:t>
            </a:fld>
            <a:endParaRPr lang="it-IT"/>
          </a:p>
        </p:txBody>
      </p:sp>
    </p:spTree>
    <p:extLst>
      <p:ext uri="{BB962C8B-B14F-4D97-AF65-F5344CB8AC3E}">
        <p14:creationId xmlns="" xmlns:p14="http://schemas.microsoft.com/office/powerpoint/2010/main" val="1485881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11</a:t>
            </a:fld>
            <a:endParaRPr lang="it-IT"/>
          </a:p>
        </p:txBody>
      </p:sp>
    </p:spTree>
    <p:extLst>
      <p:ext uri="{BB962C8B-B14F-4D97-AF65-F5344CB8AC3E}">
        <p14:creationId xmlns="" xmlns:p14="http://schemas.microsoft.com/office/powerpoint/2010/main" val="1969646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12</a:t>
            </a:fld>
            <a:endParaRPr lang="it-IT"/>
          </a:p>
        </p:txBody>
      </p:sp>
    </p:spTree>
    <p:extLst>
      <p:ext uri="{BB962C8B-B14F-4D97-AF65-F5344CB8AC3E}">
        <p14:creationId xmlns="" xmlns:p14="http://schemas.microsoft.com/office/powerpoint/2010/main" val="1570749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13</a:t>
            </a:fld>
            <a:endParaRPr lang="it-IT"/>
          </a:p>
        </p:txBody>
      </p:sp>
    </p:spTree>
    <p:extLst>
      <p:ext uri="{BB962C8B-B14F-4D97-AF65-F5344CB8AC3E}">
        <p14:creationId xmlns="" xmlns:p14="http://schemas.microsoft.com/office/powerpoint/2010/main" val="2901791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14</a:t>
            </a:fld>
            <a:endParaRPr lang="it-IT"/>
          </a:p>
        </p:txBody>
      </p:sp>
    </p:spTree>
    <p:extLst>
      <p:ext uri="{BB962C8B-B14F-4D97-AF65-F5344CB8AC3E}">
        <p14:creationId xmlns="" xmlns:p14="http://schemas.microsoft.com/office/powerpoint/2010/main" val="522979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15</a:t>
            </a:fld>
            <a:endParaRPr lang="it-IT"/>
          </a:p>
        </p:txBody>
      </p:sp>
    </p:spTree>
    <p:extLst>
      <p:ext uri="{BB962C8B-B14F-4D97-AF65-F5344CB8AC3E}">
        <p14:creationId xmlns="" xmlns:p14="http://schemas.microsoft.com/office/powerpoint/2010/main" val="2219376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16</a:t>
            </a:fld>
            <a:endParaRPr lang="it-IT"/>
          </a:p>
        </p:txBody>
      </p:sp>
    </p:spTree>
    <p:extLst>
      <p:ext uri="{BB962C8B-B14F-4D97-AF65-F5344CB8AC3E}">
        <p14:creationId xmlns="" xmlns:p14="http://schemas.microsoft.com/office/powerpoint/2010/main" val="1516552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17</a:t>
            </a:fld>
            <a:endParaRPr lang="it-IT"/>
          </a:p>
        </p:txBody>
      </p:sp>
    </p:spTree>
    <p:extLst>
      <p:ext uri="{BB962C8B-B14F-4D97-AF65-F5344CB8AC3E}">
        <p14:creationId xmlns="" xmlns:p14="http://schemas.microsoft.com/office/powerpoint/2010/main" val="2187878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19</a:t>
            </a:fld>
            <a:endParaRPr lang="it-IT"/>
          </a:p>
        </p:txBody>
      </p:sp>
    </p:spTree>
    <p:extLst>
      <p:ext uri="{BB962C8B-B14F-4D97-AF65-F5344CB8AC3E}">
        <p14:creationId xmlns="" xmlns:p14="http://schemas.microsoft.com/office/powerpoint/2010/main" val="4164350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20</a:t>
            </a:fld>
            <a:endParaRPr lang="it-IT"/>
          </a:p>
        </p:txBody>
      </p:sp>
    </p:spTree>
    <p:extLst>
      <p:ext uri="{BB962C8B-B14F-4D97-AF65-F5344CB8AC3E}">
        <p14:creationId xmlns="" xmlns:p14="http://schemas.microsoft.com/office/powerpoint/2010/main" val="412929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2</a:t>
            </a:fld>
            <a:endParaRPr lang="it-IT"/>
          </a:p>
        </p:txBody>
      </p:sp>
    </p:spTree>
    <p:extLst>
      <p:ext uri="{BB962C8B-B14F-4D97-AF65-F5344CB8AC3E}">
        <p14:creationId xmlns="" xmlns:p14="http://schemas.microsoft.com/office/powerpoint/2010/main" val="701635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21</a:t>
            </a:fld>
            <a:endParaRPr lang="it-IT"/>
          </a:p>
        </p:txBody>
      </p:sp>
    </p:spTree>
    <p:extLst>
      <p:ext uri="{BB962C8B-B14F-4D97-AF65-F5344CB8AC3E}">
        <p14:creationId xmlns="" xmlns:p14="http://schemas.microsoft.com/office/powerpoint/2010/main" val="3596983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22</a:t>
            </a:fld>
            <a:endParaRPr lang="it-IT"/>
          </a:p>
        </p:txBody>
      </p:sp>
    </p:spTree>
    <p:extLst>
      <p:ext uri="{BB962C8B-B14F-4D97-AF65-F5344CB8AC3E}">
        <p14:creationId xmlns="" xmlns:p14="http://schemas.microsoft.com/office/powerpoint/2010/main" val="2033719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23</a:t>
            </a:fld>
            <a:endParaRPr lang="it-IT"/>
          </a:p>
        </p:txBody>
      </p:sp>
    </p:spTree>
    <p:extLst>
      <p:ext uri="{BB962C8B-B14F-4D97-AF65-F5344CB8AC3E}">
        <p14:creationId xmlns="" xmlns:p14="http://schemas.microsoft.com/office/powerpoint/2010/main" val="952776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24</a:t>
            </a:fld>
            <a:endParaRPr lang="it-IT"/>
          </a:p>
        </p:txBody>
      </p:sp>
    </p:spTree>
    <p:extLst>
      <p:ext uri="{BB962C8B-B14F-4D97-AF65-F5344CB8AC3E}">
        <p14:creationId xmlns="" xmlns:p14="http://schemas.microsoft.com/office/powerpoint/2010/main" val="3523909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25</a:t>
            </a:fld>
            <a:endParaRPr lang="it-IT"/>
          </a:p>
        </p:txBody>
      </p:sp>
    </p:spTree>
    <p:extLst>
      <p:ext uri="{BB962C8B-B14F-4D97-AF65-F5344CB8AC3E}">
        <p14:creationId xmlns="" xmlns:p14="http://schemas.microsoft.com/office/powerpoint/2010/main" val="814614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26</a:t>
            </a:fld>
            <a:endParaRPr lang="it-IT"/>
          </a:p>
        </p:txBody>
      </p:sp>
    </p:spTree>
    <p:extLst>
      <p:ext uri="{BB962C8B-B14F-4D97-AF65-F5344CB8AC3E}">
        <p14:creationId xmlns="" xmlns:p14="http://schemas.microsoft.com/office/powerpoint/2010/main" val="1762841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27</a:t>
            </a:fld>
            <a:endParaRPr lang="it-IT"/>
          </a:p>
        </p:txBody>
      </p:sp>
    </p:spTree>
    <p:extLst>
      <p:ext uri="{BB962C8B-B14F-4D97-AF65-F5344CB8AC3E}">
        <p14:creationId xmlns="" xmlns:p14="http://schemas.microsoft.com/office/powerpoint/2010/main" val="450319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28</a:t>
            </a:fld>
            <a:endParaRPr lang="it-IT"/>
          </a:p>
        </p:txBody>
      </p:sp>
    </p:spTree>
    <p:extLst>
      <p:ext uri="{BB962C8B-B14F-4D97-AF65-F5344CB8AC3E}">
        <p14:creationId xmlns="" xmlns:p14="http://schemas.microsoft.com/office/powerpoint/2010/main" val="2967426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29</a:t>
            </a:fld>
            <a:endParaRPr lang="it-IT"/>
          </a:p>
        </p:txBody>
      </p:sp>
    </p:spTree>
    <p:extLst>
      <p:ext uri="{BB962C8B-B14F-4D97-AF65-F5344CB8AC3E}">
        <p14:creationId xmlns="" xmlns:p14="http://schemas.microsoft.com/office/powerpoint/2010/main" val="28593214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30</a:t>
            </a:fld>
            <a:endParaRPr lang="it-IT"/>
          </a:p>
        </p:txBody>
      </p:sp>
    </p:spTree>
    <p:extLst>
      <p:ext uri="{BB962C8B-B14F-4D97-AF65-F5344CB8AC3E}">
        <p14:creationId xmlns="" xmlns:p14="http://schemas.microsoft.com/office/powerpoint/2010/main" val="3388771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3</a:t>
            </a:fld>
            <a:endParaRPr lang="it-IT"/>
          </a:p>
        </p:txBody>
      </p:sp>
    </p:spTree>
    <p:extLst>
      <p:ext uri="{BB962C8B-B14F-4D97-AF65-F5344CB8AC3E}">
        <p14:creationId xmlns="" xmlns:p14="http://schemas.microsoft.com/office/powerpoint/2010/main" val="3109929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31</a:t>
            </a:fld>
            <a:endParaRPr lang="it-IT"/>
          </a:p>
        </p:txBody>
      </p:sp>
    </p:spTree>
    <p:extLst>
      <p:ext uri="{BB962C8B-B14F-4D97-AF65-F5344CB8AC3E}">
        <p14:creationId xmlns="" xmlns:p14="http://schemas.microsoft.com/office/powerpoint/2010/main" val="2139353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32</a:t>
            </a:fld>
            <a:endParaRPr lang="it-IT"/>
          </a:p>
        </p:txBody>
      </p:sp>
    </p:spTree>
    <p:extLst>
      <p:ext uri="{BB962C8B-B14F-4D97-AF65-F5344CB8AC3E}">
        <p14:creationId xmlns="" xmlns:p14="http://schemas.microsoft.com/office/powerpoint/2010/main" val="21946803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33</a:t>
            </a:fld>
            <a:endParaRPr lang="it-IT"/>
          </a:p>
        </p:txBody>
      </p:sp>
    </p:spTree>
    <p:extLst>
      <p:ext uri="{BB962C8B-B14F-4D97-AF65-F5344CB8AC3E}">
        <p14:creationId xmlns="" xmlns:p14="http://schemas.microsoft.com/office/powerpoint/2010/main" val="3675248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34</a:t>
            </a:fld>
            <a:endParaRPr lang="it-IT"/>
          </a:p>
        </p:txBody>
      </p:sp>
    </p:spTree>
    <p:extLst>
      <p:ext uri="{BB962C8B-B14F-4D97-AF65-F5344CB8AC3E}">
        <p14:creationId xmlns="" xmlns:p14="http://schemas.microsoft.com/office/powerpoint/2010/main" val="3770336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35</a:t>
            </a:fld>
            <a:endParaRPr lang="it-IT"/>
          </a:p>
        </p:txBody>
      </p:sp>
    </p:spTree>
    <p:extLst>
      <p:ext uri="{BB962C8B-B14F-4D97-AF65-F5344CB8AC3E}">
        <p14:creationId xmlns="" xmlns:p14="http://schemas.microsoft.com/office/powerpoint/2010/main" val="29326610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36</a:t>
            </a:fld>
            <a:endParaRPr lang="it-IT"/>
          </a:p>
        </p:txBody>
      </p:sp>
    </p:spTree>
    <p:extLst>
      <p:ext uri="{BB962C8B-B14F-4D97-AF65-F5344CB8AC3E}">
        <p14:creationId xmlns="" xmlns:p14="http://schemas.microsoft.com/office/powerpoint/2010/main" val="5275847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37</a:t>
            </a:fld>
            <a:endParaRPr lang="it-IT"/>
          </a:p>
        </p:txBody>
      </p:sp>
    </p:spTree>
    <p:extLst>
      <p:ext uri="{BB962C8B-B14F-4D97-AF65-F5344CB8AC3E}">
        <p14:creationId xmlns="" xmlns:p14="http://schemas.microsoft.com/office/powerpoint/2010/main" val="1516498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4</a:t>
            </a:fld>
            <a:endParaRPr lang="it-IT"/>
          </a:p>
        </p:txBody>
      </p:sp>
    </p:spTree>
    <p:extLst>
      <p:ext uri="{BB962C8B-B14F-4D97-AF65-F5344CB8AC3E}">
        <p14:creationId xmlns="" xmlns:p14="http://schemas.microsoft.com/office/powerpoint/2010/main" val="1851774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5</a:t>
            </a:fld>
            <a:endParaRPr lang="it-IT"/>
          </a:p>
        </p:txBody>
      </p:sp>
    </p:spTree>
    <p:extLst>
      <p:ext uri="{BB962C8B-B14F-4D97-AF65-F5344CB8AC3E}">
        <p14:creationId xmlns="" xmlns:p14="http://schemas.microsoft.com/office/powerpoint/2010/main" val="182230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6</a:t>
            </a:fld>
            <a:endParaRPr lang="it-IT"/>
          </a:p>
        </p:txBody>
      </p:sp>
    </p:spTree>
    <p:extLst>
      <p:ext uri="{BB962C8B-B14F-4D97-AF65-F5344CB8AC3E}">
        <p14:creationId xmlns="" xmlns:p14="http://schemas.microsoft.com/office/powerpoint/2010/main" val="3105946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7</a:t>
            </a:fld>
            <a:endParaRPr lang="it-IT"/>
          </a:p>
        </p:txBody>
      </p:sp>
    </p:spTree>
    <p:extLst>
      <p:ext uri="{BB962C8B-B14F-4D97-AF65-F5344CB8AC3E}">
        <p14:creationId xmlns="" xmlns:p14="http://schemas.microsoft.com/office/powerpoint/2010/main" val="4092601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8</a:t>
            </a:fld>
            <a:endParaRPr lang="it-IT"/>
          </a:p>
        </p:txBody>
      </p:sp>
    </p:spTree>
    <p:extLst>
      <p:ext uri="{BB962C8B-B14F-4D97-AF65-F5344CB8AC3E}">
        <p14:creationId xmlns="" xmlns:p14="http://schemas.microsoft.com/office/powerpoint/2010/main" val="448280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E63B2F7-0EF6-49DB-BF43-C46D47490B1C}" type="slidenum">
              <a:rPr lang="it-IT" smtClean="0"/>
              <a:pPr/>
              <a:t>9</a:t>
            </a:fld>
            <a:endParaRPr lang="it-IT"/>
          </a:p>
        </p:txBody>
      </p:sp>
    </p:spTree>
    <p:extLst>
      <p:ext uri="{BB962C8B-B14F-4D97-AF65-F5344CB8AC3E}">
        <p14:creationId xmlns="" xmlns:p14="http://schemas.microsoft.com/office/powerpoint/2010/main" val="120366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3163AE8-D5B9-4008-BF73-AAEA6BE96105}" type="datetimeFigureOut">
              <a:rPr lang="it-IT" smtClean="0"/>
              <a:pPr/>
              <a:t>12/10/2021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8E83876-91C1-40B9-ABDD-96AEAD5C483D}"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3163AE8-D5B9-4008-BF73-AAEA6BE96105}" type="datetimeFigureOut">
              <a:rPr lang="it-IT" smtClean="0"/>
              <a:pPr/>
              <a:t>12/10/2021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8E83876-91C1-40B9-ABDD-96AEAD5C483D}"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3163AE8-D5B9-4008-BF73-AAEA6BE96105}" type="datetimeFigureOut">
              <a:rPr lang="it-IT" smtClean="0"/>
              <a:pPr/>
              <a:t>12/10/2021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8E83876-91C1-40B9-ABDD-96AEAD5C483D}"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3163AE8-D5B9-4008-BF73-AAEA6BE96105}" type="datetimeFigureOut">
              <a:rPr lang="it-IT" smtClean="0"/>
              <a:pPr/>
              <a:t>12/10/2021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8E83876-91C1-40B9-ABDD-96AEAD5C483D}"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3163AE8-D5B9-4008-BF73-AAEA6BE96105}" type="datetimeFigureOut">
              <a:rPr lang="it-IT" smtClean="0"/>
              <a:pPr/>
              <a:t>12/10/2021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8E83876-91C1-40B9-ABDD-96AEAD5C483D}"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3163AE8-D5B9-4008-BF73-AAEA6BE96105}" type="datetimeFigureOut">
              <a:rPr lang="it-IT" smtClean="0"/>
              <a:pPr/>
              <a:t>12/10/2021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8E83876-91C1-40B9-ABDD-96AEAD5C483D}"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3163AE8-D5B9-4008-BF73-AAEA6BE96105}" type="datetimeFigureOut">
              <a:rPr lang="it-IT" smtClean="0"/>
              <a:pPr/>
              <a:t>12/10/2021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8E83876-91C1-40B9-ABDD-96AEAD5C483D}"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3163AE8-D5B9-4008-BF73-AAEA6BE96105}" type="datetimeFigureOut">
              <a:rPr lang="it-IT" smtClean="0"/>
              <a:pPr/>
              <a:t>12/10/2021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8E83876-91C1-40B9-ABDD-96AEAD5C483D}"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3163AE8-D5B9-4008-BF73-AAEA6BE96105}" type="datetimeFigureOut">
              <a:rPr lang="it-IT" smtClean="0"/>
              <a:pPr/>
              <a:t>12/10/2021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8E83876-91C1-40B9-ABDD-96AEAD5C483D}"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3163AE8-D5B9-4008-BF73-AAEA6BE96105}" type="datetimeFigureOut">
              <a:rPr lang="it-IT" smtClean="0"/>
              <a:pPr/>
              <a:t>12/10/2021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8E83876-91C1-40B9-ABDD-96AEAD5C483D}"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3163AE8-D5B9-4008-BF73-AAEA6BE96105}" type="datetimeFigureOut">
              <a:rPr lang="it-IT" smtClean="0"/>
              <a:pPr/>
              <a:t>12/10/2021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8E83876-91C1-40B9-ABDD-96AEAD5C483D}"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163AE8-D5B9-4008-BF73-AAEA6BE96105}" type="datetimeFigureOut">
              <a:rPr lang="it-IT" smtClean="0"/>
              <a:pPr/>
              <a:t>12/10/2021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E83876-91C1-40B9-ABDD-96AEAD5C483D}"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1.wav"/><Relationship Id="rId5" Type="http://schemas.openxmlformats.org/officeDocument/2006/relationships/image" Target="../media/image10.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audio" Target="../media/audio12.wav"/><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audio14.wav"/><Relationship Id="rId1" Type="http://schemas.openxmlformats.org/officeDocument/2006/relationships/audio" Target="../media/audio13.wav"/><Relationship Id="rId6" Type="http://schemas.openxmlformats.org/officeDocument/2006/relationships/image" Target="../media/image20.jpeg"/><Relationship Id="rId5" Type="http://schemas.openxmlformats.org/officeDocument/2006/relationships/image" Target="../media/image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5.wav"/><Relationship Id="rId5" Type="http://schemas.openxmlformats.org/officeDocument/2006/relationships/image" Target="../media/image10.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audio17.wav"/><Relationship Id="rId1" Type="http://schemas.openxmlformats.org/officeDocument/2006/relationships/audio" Target="../media/audio16.wav"/><Relationship Id="rId6" Type="http://schemas.openxmlformats.org/officeDocument/2006/relationships/image" Target="../media/image21.jpeg"/><Relationship Id="rId5" Type="http://schemas.openxmlformats.org/officeDocument/2006/relationships/image" Target="../media/image1.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8.wav"/><Relationship Id="rId5" Type="http://schemas.openxmlformats.org/officeDocument/2006/relationships/image" Target="../media/image4.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9.wav"/><Relationship Id="rId5" Type="http://schemas.openxmlformats.org/officeDocument/2006/relationships/image" Target="../media/image4.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audio21.wav"/><Relationship Id="rId1" Type="http://schemas.openxmlformats.org/officeDocument/2006/relationships/audio" Target="../media/audio20.wav"/><Relationship Id="rId6" Type="http://schemas.openxmlformats.org/officeDocument/2006/relationships/image" Target="../media/image23.png"/><Relationship Id="rId5" Type="http://schemas.openxmlformats.org/officeDocument/2006/relationships/image" Target="../media/image18.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audio" Target="../media/audio22.wav"/><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23.wav"/><Relationship Id="rId5" Type="http://schemas.openxmlformats.org/officeDocument/2006/relationships/image" Target="../media/image4.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24.wav"/><Relationship Id="rId6" Type="http://schemas.openxmlformats.org/officeDocument/2006/relationships/image" Target="../media/image12.png"/><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media/audio25.wav"/><Relationship Id="rId5" Type="http://schemas.openxmlformats.org/officeDocument/2006/relationships/image" Target="../media/image4.png"/><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26.wav"/><Relationship Id="rId5" Type="http://schemas.openxmlformats.org/officeDocument/2006/relationships/image" Target="../media/image4.pn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audio27.wav"/><Relationship Id="rId5" Type="http://schemas.openxmlformats.org/officeDocument/2006/relationships/image" Target="../media/image4.pn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media/audio28.wav"/><Relationship Id="rId5" Type="http://schemas.openxmlformats.org/officeDocument/2006/relationships/image" Target="../media/image4.pn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9.wav"/><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audio" Target="../media/audio30.wav"/><Relationship Id="rId5" Type="http://schemas.openxmlformats.org/officeDocument/2006/relationships/image" Target="../media/image4.pn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31.wav"/><Relationship Id="rId5" Type="http://schemas.openxmlformats.org/officeDocument/2006/relationships/image" Target="../media/image4.pn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audio" Target="../media/audio32.wav"/><Relationship Id="rId6" Type="http://schemas.openxmlformats.org/officeDocument/2006/relationships/image" Target="../media/image4.png"/><Relationship Id="rId5" Type="http://schemas.openxmlformats.org/officeDocument/2006/relationships/image" Target="../media/image29.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audio" Target="../media/audio33.wav"/><Relationship Id="rId5" Type="http://schemas.openxmlformats.org/officeDocument/2006/relationships/image" Target="../media/image4.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5" Type="http://schemas.openxmlformats.org/officeDocument/2006/relationships/image" Target="../media/image4.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audio34.wav"/><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audio" Target="../media/audio35.wav"/><Relationship Id="rId5" Type="http://schemas.openxmlformats.org/officeDocument/2006/relationships/image" Target="../media/image10.png"/><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audio" Target="../media/audio36.wa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audio37.wav"/><Relationship Id="rId5" Type="http://schemas.openxmlformats.org/officeDocument/2006/relationships/image" Target="../media/image10.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audio" Target="../media/audio38.wav"/><Relationship Id="rId5" Type="http://schemas.openxmlformats.org/officeDocument/2006/relationships/image" Target="../media/image10.pn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media/audio39.wav"/><Relationship Id="rId5" Type="http://schemas.openxmlformats.org/officeDocument/2006/relationships/image" Target="../media/image34.png"/><Relationship Id="rId4" Type="http://schemas.openxmlformats.org/officeDocument/2006/relationships/image" Target="../media/image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audio" Target="../media/audio40.wav"/><Relationship Id="rId5" Type="http://schemas.openxmlformats.org/officeDocument/2006/relationships/image" Target="../media/image4.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audio" Target="../media/audio41.wav"/><Relationship Id="rId6" Type="http://schemas.openxmlformats.org/officeDocument/2006/relationships/image" Target="../media/image4.png"/><Relationship Id="rId5" Type="http://schemas.openxmlformats.org/officeDocument/2006/relationships/image" Target="../media/image36.jpe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audio7.wav"/><Relationship Id="rId1" Type="http://schemas.openxmlformats.org/officeDocument/2006/relationships/audio" Target="../media/audio6.wav"/><Relationship Id="rId6" Type="http://schemas.openxmlformats.org/officeDocument/2006/relationships/image" Target="../media/image13.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8.wav"/><Relationship Id="rId5" Type="http://schemas.openxmlformats.org/officeDocument/2006/relationships/image" Target="../media/image10.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9.wav"/><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10.wav"/><Relationship Id="rId5" Type="http://schemas.openxmlformats.org/officeDocument/2006/relationships/image" Target="../media/image10.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1000"/>
            <a:lum/>
          </a:blip>
          <a:srcRect/>
          <a:stretch>
            <a:fillRect t="-8000" b="-8000"/>
          </a:stretch>
        </a:blipFill>
        <a:effectLst/>
      </p:bgPr>
    </p:bg>
    <p:spTree>
      <p:nvGrpSpPr>
        <p:cNvPr id="1" name=""/>
        <p:cNvGrpSpPr/>
        <p:nvPr/>
      </p:nvGrpSpPr>
      <p:grpSpPr>
        <a:xfrm>
          <a:off x="0" y="0"/>
          <a:ext cx="0" cy="0"/>
          <a:chOff x="0" y="0"/>
          <a:chExt cx="0" cy="0"/>
        </a:xfrm>
      </p:grpSpPr>
      <p:pic>
        <p:nvPicPr>
          <p:cNvPr id="4" name="Immagine 3" descr="Logo siaatip tondo.jpg"/>
          <p:cNvPicPr>
            <a:picLocks noChangeAspect="1"/>
          </p:cNvPicPr>
          <p:nvPr/>
        </p:nvPicPr>
        <p:blipFill>
          <a:blip r:embed="rId5" cstate="print"/>
          <a:stretch>
            <a:fillRect/>
          </a:stretch>
        </p:blipFill>
        <p:spPr>
          <a:xfrm>
            <a:off x="428596" y="214290"/>
            <a:ext cx="2071701" cy="2037214"/>
          </a:xfrm>
          <a:prstGeom prst="rect">
            <a:avLst/>
          </a:prstGeom>
        </p:spPr>
      </p:pic>
      <p:sp>
        <p:nvSpPr>
          <p:cNvPr id="2" name="Titolo 1"/>
          <p:cNvSpPr>
            <a:spLocks noGrp="1"/>
          </p:cNvSpPr>
          <p:nvPr>
            <p:ph type="ctrTitle"/>
          </p:nvPr>
        </p:nvSpPr>
        <p:spPr>
          <a:xfrm>
            <a:off x="714348" y="2143116"/>
            <a:ext cx="7215238" cy="1714512"/>
          </a:xfrm>
        </p:spPr>
        <p:txBody>
          <a:bodyPr>
            <a:normAutofit fontScale="90000"/>
          </a:bodyPr>
          <a:lstStyle/>
          <a:p>
            <a:r>
              <a:rPr lang="it-IT" altLang="it-IT" cap="all" dirty="0" smtClean="0">
                <a:latin typeface="Nyala" pitchFamily="2" charset="0"/>
                <a:cs typeface="Miriam Fixed" pitchFamily="49" charset="-79"/>
              </a:rPr>
              <a:t>Tecniche non </a:t>
            </a:r>
            <a:r>
              <a:rPr lang="it-IT" altLang="it-IT" cap="all" dirty="0">
                <a:latin typeface="Nyala" pitchFamily="2" charset="0"/>
                <a:cs typeface="Miriam Fixed" pitchFamily="49" charset="-79"/>
              </a:rPr>
              <a:t>Farmacologiche </a:t>
            </a:r>
            <a:r>
              <a:rPr lang="it-IT" altLang="it-IT" cap="all" dirty="0" smtClean="0">
                <a:latin typeface="Nyala" pitchFamily="2" charset="0"/>
                <a:cs typeface="Miriam Fixed" pitchFamily="49" charset="-79"/>
              </a:rPr>
              <a:t>per il</a:t>
            </a:r>
            <a:br>
              <a:rPr lang="it-IT" altLang="it-IT" cap="all" dirty="0" smtClean="0">
                <a:latin typeface="Nyala" pitchFamily="2" charset="0"/>
                <a:cs typeface="Miriam Fixed" pitchFamily="49" charset="-79"/>
              </a:rPr>
            </a:br>
            <a:r>
              <a:rPr lang="it-IT" altLang="it-IT" cap="all" dirty="0" smtClean="0">
                <a:latin typeface="Nyala" pitchFamily="2" charset="0"/>
                <a:cs typeface="Miriam Fixed" pitchFamily="49" charset="-79"/>
              </a:rPr>
              <a:t> </a:t>
            </a:r>
            <a:r>
              <a:rPr lang="it-IT" altLang="it-IT" cap="all" dirty="0">
                <a:latin typeface="Nyala" pitchFamily="2" charset="0"/>
                <a:cs typeface="Miriam Fixed" pitchFamily="49" charset="-79"/>
              </a:rPr>
              <a:t>Dolore nel Bambino</a:t>
            </a:r>
            <a:endParaRPr lang="it-IT" cap="all" dirty="0">
              <a:latin typeface="Nyala" pitchFamily="2" charset="0"/>
              <a:cs typeface="Miriam Fixed" pitchFamily="49" charset="-79"/>
            </a:endParaRPr>
          </a:p>
        </p:txBody>
      </p:sp>
      <p:sp>
        <p:nvSpPr>
          <p:cNvPr id="3" name="Sottotitolo 2"/>
          <p:cNvSpPr>
            <a:spLocks noGrp="1"/>
          </p:cNvSpPr>
          <p:nvPr>
            <p:ph type="subTitle" idx="1"/>
          </p:nvPr>
        </p:nvSpPr>
        <p:spPr>
          <a:xfrm>
            <a:off x="2285984" y="714356"/>
            <a:ext cx="5857916" cy="857256"/>
          </a:xfrm>
        </p:spPr>
        <p:txBody>
          <a:bodyPr>
            <a:normAutofit fontScale="77500" lnSpcReduction="20000"/>
          </a:bodyPr>
          <a:lstStyle/>
          <a:p>
            <a:r>
              <a:rPr lang="it-IT" dirty="0" smtClean="0"/>
              <a:t>Presidente Dr. D. Galante</a:t>
            </a:r>
          </a:p>
          <a:p>
            <a:r>
              <a:rPr lang="it-IT" smtClean="0"/>
              <a:t>Congresso nazionale/internazionale </a:t>
            </a:r>
            <a:r>
              <a:rPr lang="it-IT" dirty="0" smtClean="0"/>
              <a:t>2021</a:t>
            </a:r>
            <a:endParaRPr lang="it-IT" dirty="0"/>
          </a:p>
        </p:txBody>
      </p:sp>
      <p:sp>
        <p:nvSpPr>
          <p:cNvPr id="6" name="Titolo 1"/>
          <p:cNvSpPr txBox="1">
            <a:spLocks/>
          </p:cNvSpPr>
          <p:nvPr/>
        </p:nvSpPr>
        <p:spPr>
          <a:xfrm>
            <a:off x="4214810" y="5286388"/>
            <a:ext cx="4572032" cy="785818"/>
          </a:xfrm>
          <a:prstGeom prst="rect">
            <a:avLst/>
          </a:prstGeom>
        </p:spPr>
        <p:txBody>
          <a:bodyPr vert="horz" lIns="91440" tIns="45720" rIns="91440" bIns="45720" rtlCol="0" anchor="ctr">
            <a:normAutofit fontScale="3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4400" b="0" i="0" u="none" strike="noStrike" kern="1200" cap="none" spc="0" normalizeH="0" baseline="0" noProof="0" dirty="0" smtClean="0">
                <a:ln>
                  <a:noFill/>
                </a:ln>
                <a:solidFill>
                  <a:schemeClr val="tx1"/>
                </a:solidFill>
                <a:effectLst/>
                <a:uLnTx/>
                <a:uFillTx/>
                <a:latin typeface="+mj-lt"/>
                <a:ea typeface="+mj-ea"/>
                <a:cs typeface="+mj-cs"/>
              </a:rPr>
              <a:t>Dr. Matteo</a:t>
            </a:r>
            <a:r>
              <a:rPr kumimoji="0" lang="it-IT" altLang="it-IT" sz="4400" b="0" i="0" u="none" strike="noStrike" kern="1200" cap="none" spc="0" normalizeH="0" noProof="0" dirty="0" smtClean="0">
                <a:ln>
                  <a:noFill/>
                </a:ln>
                <a:solidFill>
                  <a:schemeClr val="tx1"/>
                </a:solidFill>
                <a:effectLst/>
                <a:uLnTx/>
                <a:uFillTx/>
                <a:latin typeface="+mj-lt"/>
                <a:ea typeface="+mj-ea"/>
                <a:cs typeface="+mj-cs"/>
              </a:rPr>
              <a:t> </a:t>
            </a:r>
            <a:r>
              <a:rPr kumimoji="0" lang="it-IT" altLang="it-IT" sz="4400" b="0" i="0" u="none" strike="noStrike" kern="1200" cap="none" spc="0" normalizeH="0" noProof="0" dirty="0" err="1" smtClean="0">
                <a:ln>
                  <a:noFill/>
                </a:ln>
                <a:solidFill>
                  <a:schemeClr val="tx1"/>
                </a:solidFill>
                <a:effectLst/>
                <a:uLnTx/>
                <a:uFillTx/>
                <a:latin typeface="+mj-lt"/>
                <a:ea typeface="+mj-ea"/>
                <a:cs typeface="+mj-cs"/>
              </a:rPr>
              <a:t>Ciuffreda</a:t>
            </a:r>
            <a:endParaRPr kumimoji="0" lang="it-IT" altLang="it-IT" sz="4400" b="0" i="0" u="none" strike="noStrike" kern="1200" cap="none" spc="0" normalizeH="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it-IT" altLang="it-IT" sz="4400" dirty="0" smtClean="0">
                <a:latin typeface="+mj-lt"/>
                <a:ea typeface="+mj-ea"/>
                <a:cs typeface="+mj-cs"/>
              </a:rPr>
              <a:t>Anestesista-Rianimatore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dirty="0" err="1" smtClean="0">
                <a:ln>
                  <a:noFill/>
                </a:ln>
                <a:solidFill>
                  <a:schemeClr val="tx1"/>
                </a:solidFill>
                <a:effectLst/>
                <a:uLnTx/>
                <a:uFillTx/>
                <a:latin typeface="+mj-lt"/>
                <a:ea typeface="+mj-ea"/>
                <a:cs typeface="+mj-cs"/>
              </a:rPr>
              <a:t>Asur</a:t>
            </a:r>
            <a:r>
              <a:rPr kumimoji="0" lang="it-IT" sz="4400" b="0" i="0" u="none" strike="noStrike" kern="1200" cap="none" spc="0" normalizeH="0" noProof="0" dirty="0" smtClean="0">
                <a:ln>
                  <a:noFill/>
                </a:ln>
                <a:solidFill>
                  <a:schemeClr val="tx1"/>
                </a:solidFill>
                <a:effectLst/>
                <a:uLnTx/>
                <a:uFillTx/>
                <a:latin typeface="+mj-lt"/>
                <a:ea typeface="+mj-ea"/>
                <a:cs typeface="+mj-cs"/>
              </a:rPr>
              <a:t> Marche – Av2</a:t>
            </a:r>
            <a:endParaRPr kumimoji="0" lang="it-IT"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7" name="Immagine 6" descr="assl-nuoro-si-cerca-un-pediatra-per-incarico-provvisorio.jpg"/>
          <p:cNvPicPr>
            <a:picLocks noChangeAspect="1"/>
          </p:cNvPicPr>
          <p:nvPr/>
        </p:nvPicPr>
        <p:blipFill>
          <a:blip r:embed="rId6"/>
          <a:stretch>
            <a:fillRect/>
          </a:stretch>
        </p:blipFill>
        <p:spPr>
          <a:xfrm>
            <a:off x="428596" y="4286256"/>
            <a:ext cx="3476630" cy="2307763"/>
          </a:xfrm>
          <a:prstGeom prst="rect">
            <a:avLst/>
          </a:prstGeom>
        </p:spPr>
      </p:pic>
      <p:pic>
        <p:nvPicPr>
          <p:cNvPr id="9" name="Segnale acust. registr.">
            <a:hlinkClick r:id="" action="ppaction://media"/>
          </p:cNvPr>
          <p:cNvPicPr>
            <a:picLocks noRot="1" noChangeAspect="1"/>
          </p:cNvPicPr>
          <p:nvPr>
            <a:wavAudioFile r:embed="rId1" name="Segnale acust. registr."/>
          </p:nvPr>
        </p:nvPicPr>
        <p:blipFill>
          <a:blip r:embed="rId7"/>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1"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3000"/>
            <a:lum/>
          </a:blip>
          <a:srcRect/>
          <a:stretch>
            <a:fillRect/>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71480"/>
            <a:ext cx="8229600" cy="5554683"/>
          </a:xfrm>
          <a:blipFill dpi="0" rotWithShape="1">
            <a:blip r:embed="rId4">
              <a:alphaModFix amt="10000"/>
            </a:blip>
            <a:srcRect/>
            <a:stretch>
              <a:fillRect/>
            </a:stretch>
          </a:blipFill>
        </p:spPr>
        <p:txBody>
          <a:bodyPr>
            <a:noAutofit/>
          </a:bodyPr>
          <a:lstStyle/>
          <a:p>
            <a:r>
              <a:rPr lang="it-IT" sz="4000" dirty="0" smtClean="0">
                <a:latin typeface="Nyala" pitchFamily="2" charset="0"/>
              </a:rPr>
              <a:t>Il ricordo negativo dell’evento e del dolore rischia di influire negativamente sulle risposte che il bambino metterà in atto come meccanismo di difesa  alle eventuali future esperienze mediche e/o ospedaliere.</a:t>
            </a:r>
            <a:r>
              <a:rPr lang="it-IT" sz="4000" dirty="0">
                <a:latin typeface="Nyala" pitchFamily="2" charset="0"/>
              </a:rPr>
              <a:t/>
            </a:r>
            <a:br>
              <a:rPr lang="it-IT" sz="4000" dirty="0">
                <a:latin typeface="Nyala" pitchFamily="2" charset="0"/>
              </a:rPr>
            </a:br>
            <a:r>
              <a:rPr lang="it-IT" sz="4000" dirty="0">
                <a:latin typeface="Nyala" pitchFamily="2" charset="0"/>
              </a:rPr>
              <a:t/>
            </a:r>
            <a:br>
              <a:rPr lang="it-IT" sz="4000" dirty="0">
                <a:latin typeface="Nyala" pitchFamily="2" charset="0"/>
              </a:rPr>
            </a:br>
            <a:r>
              <a:rPr lang="it-IT" sz="4000" dirty="0" smtClean="0">
                <a:latin typeface="Nyala" pitchFamily="2" charset="0"/>
              </a:rPr>
              <a:t>     AUMENTO DELLO STRESS</a:t>
            </a:r>
            <a:endParaRPr lang="it-IT" sz="4000" dirty="0">
              <a:latin typeface="Nyala" pitchFamily="2" charset="0"/>
            </a:endParaRPr>
          </a:p>
        </p:txBody>
      </p:sp>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5000"/>
            <a:lum/>
          </a:blip>
          <a:srcRect/>
          <a:stretch>
            <a:fillRect l="-25000" r="-25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357158" y="285728"/>
            <a:ext cx="8229600" cy="1143000"/>
          </a:xfrm>
        </p:spPr>
        <p:txBody>
          <a:bodyPr>
            <a:noAutofit/>
          </a:bodyPr>
          <a:lstStyle/>
          <a:p>
            <a:r>
              <a:rPr lang="it-IT" sz="3600" dirty="0" smtClean="0">
                <a:latin typeface="Nyala" pitchFamily="2" charset="0"/>
              </a:rPr>
              <a:t>COME ALLEVIARE PSICOLOGICAMENTE IL </a:t>
            </a:r>
            <a:br>
              <a:rPr lang="it-IT" sz="3600" dirty="0" smtClean="0">
                <a:latin typeface="Nyala" pitchFamily="2" charset="0"/>
              </a:rPr>
            </a:br>
            <a:r>
              <a:rPr lang="it-IT" sz="3600" dirty="0" smtClean="0">
                <a:latin typeface="Nyala" pitchFamily="2" charset="0"/>
              </a:rPr>
              <a:t>DOLORE DEL BAMBINO</a:t>
            </a:r>
            <a:endParaRPr lang="it-IT" sz="3600" dirty="0">
              <a:latin typeface="Nyala" pitchFamily="2" charset="0"/>
            </a:endParaRPr>
          </a:p>
        </p:txBody>
      </p:sp>
      <p:sp>
        <p:nvSpPr>
          <p:cNvPr id="3" name="Segnaposto contenuto 2"/>
          <p:cNvSpPr>
            <a:spLocks noGrp="1"/>
          </p:cNvSpPr>
          <p:nvPr>
            <p:ph idx="4294967295"/>
          </p:nvPr>
        </p:nvSpPr>
        <p:spPr>
          <a:xfrm>
            <a:off x="428596" y="1643050"/>
            <a:ext cx="8229600" cy="4525963"/>
          </a:xfrm>
        </p:spPr>
        <p:txBody>
          <a:bodyPr>
            <a:normAutofit/>
          </a:bodyPr>
          <a:lstStyle/>
          <a:p>
            <a:pPr marL="514350" indent="-514350">
              <a:buNone/>
            </a:pPr>
            <a:r>
              <a:rPr lang="it-IT" sz="3600" dirty="0" smtClean="0">
                <a:latin typeface="Nyala" pitchFamily="2" charset="0"/>
              </a:rPr>
              <a:t>- Coinvolgere, informare e preparare </a:t>
            </a:r>
            <a:r>
              <a:rPr lang="it-IT" sz="3600" dirty="0">
                <a:latin typeface="Nyala" pitchFamily="2" charset="0"/>
              </a:rPr>
              <a:t>i </a:t>
            </a:r>
            <a:r>
              <a:rPr lang="it-IT" sz="3600" dirty="0" smtClean="0">
                <a:latin typeface="Nyala" pitchFamily="2" charset="0"/>
              </a:rPr>
              <a:t>genitori</a:t>
            </a:r>
          </a:p>
          <a:p>
            <a:pPr marL="514350" indent="-514350">
              <a:buNone/>
            </a:pPr>
            <a:endParaRPr lang="it-IT" sz="3600" dirty="0" smtClean="0">
              <a:latin typeface="Nyala" pitchFamily="2" charset="0"/>
            </a:endParaRPr>
          </a:p>
          <a:p>
            <a:pPr marL="514350" indent="-514350">
              <a:buNone/>
            </a:pPr>
            <a:r>
              <a:rPr lang="it-IT" sz="3600" dirty="0" smtClean="0">
                <a:latin typeface="Nyala" pitchFamily="2" charset="0"/>
              </a:rPr>
              <a:t>- Informare il bambino/a </a:t>
            </a:r>
            <a:r>
              <a:rPr lang="it-IT" sz="3600" dirty="0">
                <a:latin typeface="Nyala" pitchFamily="2" charset="0"/>
              </a:rPr>
              <a:t>per </a:t>
            </a:r>
            <a:r>
              <a:rPr lang="it-IT" sz="3600" dirty="0" smtClean="0">
                <a:latin typeface="Nyala" pitchFamily="2" charset="0"/>
              </a:rPr>
              <a:t>aumentare la </a:t>
            </a:r>
            <a:r>
              <a:rPr lang="it-IT" sz="3600" dirty="0" err="1" smtClean="0">
                <a:latin typeface="Nyala" pitchFamily="2" charset="0"/>
              </a:rPr>
              <a:t>compliance</a:t>
            </a:r>
            <a:endParaRPr lang="it-IT" sz="3600" dirty="0" smtClean="0">
              <a:latin typeface="Nyala" pitchFamily="2" charset="0"/>
            </a:endParaRPr>
          </a:p>
          <a:p>
            <a:pPr marL="514350" indent="-514350">
              <a:buNone/>
            </a:pPr>
            <a:endParaRPr lang="it-IT" sz="3600" dirty="0" smtClean="0">
              <a:latin typeface="Nyala" pitchFamily="2" charset="0"/>
            </a:endParaRPr>
          </a:p>
          <a:p>
            <a:pPr marL="514350" indent="-514350">
              <a:buNone/>
            </a:pPr>
            <a:r>
              <a:rPr lang="it-IT" sz="3600" dirty="0">
                <a:latin typeface="Nyala" pitchFamily="2" charset="0"/>
              </a:rPr>
              <a:t>-</a:t>
            </a:r>
            <a:r>
              <a:rPr lang="it-IT" sz="3600" dirty="0" smtClean="0">
                <a:latin typeface="Nyala" pitchFamily="2" charset="0"/>
              </a:rPr>
              <a:t> Tecniche </a:t>
            </a:r>
            <a:r>
              <a:rPr lang="it-IT" sz="3600" dirty="0">
                <a:latin typeface="Nyala" pitchFamily="2" charset="0"/>
              </a:rPr>
              <a:t>non Farmacologiche</a:t>
            </a:r>
          </a:p>
        </p:txBody>
      </p:sp>
      <p:pic>
        <p:nvPicPr>
          <p:cNvPr id="6"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1000"/>
            <a:lum/>
          </a:blip>
          <a:srcRect/>
          <a:stretch>
            <a:fillRect t="-13000" b="-13000"/>
          </a:stretch>
        </a:blipFill>
        <a:effectLst/>
      </p:bgPr>
    </p:bg>
    <p:spTree>
      <p:nvGrpSpPr>
        <p:cNvPr id="1" name=""/>
        <p:cNvGrpSpPr/>
        <p:nvPr/>
      </p:nvGrpSpPr>
      <p:grpSpPr>
        <a:xfrm>
          <a:off x="0" y="0"/>
          <a:ext cx="0" cy="0"/>
          <a:chOff x="0" y="0"/>
          <a:chExt cx="0" cy="0"/>
        </a:xfrm>
      </p:grpSpPr>
      <p:pic>
        <p:nvPicPr>
          <p:cNvPr id="4" name="Immagine 3" descr="90656145-un-personaggio-dei-cartoni-animati-di-dottore-in-possesso-di-un-bordo-di-clip-e-agitando-.jpg"/>
          <p:cNvPicPr>
            <a:picLocks noChangeAspect="1"/>
          </p:cNvPicPr>
          <p:nvPr/>
        </p:nvPicPr>
        <p:blipFill>
          <a:blip r:embed="rId6"/>
          <a:stretch>
            <a:fillRect/>
          </a:stretch>
        </p:blipFill>
        <p:spPr>
          <a:xfrm>
            <a:off x="6786578" y="2285992"/>
            <a:ext cx="2100277" cy="3000396"/>
          </a:xfrm>
          <a:prstGeom prst="rect">
            <a:avLst/>
          </a:prstGeom>
        </p:spPr>
      </p:pic>
      <p:sp>
        <p:nvSpPr>
          <p:cNvPr id="2" name="Titolo 1"/>
          <p:cNvSpPr>
            <a:spLocks noGrp="1"/>
          </p:cNvSpPr>
          <p:nvPr>
            <p:ph type="title"/>
          </p:nvPr>
        </p:nvSpPr>
        <p:spPr/>
        <p:txBody>
          <a:bodyPr/>
          <a:lstStyle/>
          <a:p>
            <a:r>
              <a:rPr lang="it-IT" dirty="0" smtClean="0">
                <a:latin typeface="Nyala" pitchFamily="2" charset="0"/>
              </a:rPr>
              <a:t>INFORMARE IL BAMBINO/A</a:t>
            </a:r>
            <a:endParaRPr lang="it-IT" dirty="0">
              <a:latin typeface="Nyala" pitchFamily="2" charset="0"/>
            </a:endParaRPr>
          </a:p>
        </p:txBody>
      </p:sp>
      <p:sp>
        <p:nvSpPr>
          <p:cNvPr id="3" name="Segnaposto contenuto 2"/>
          <p:cNvSpPr>
            <a:spLocks noGrp="1"/>
          </p:cNvSpPr>
          <p:nvPr>
            <p:ph idx="1"/>
          </p:nvPr>
        </p:nvSpPr>
        <p:spPr>
          <a:xfrm>
            <a:off x="357158" y="1214422"/>
            <a:ext cx="6715172" cy="5072098"/>
          </a:xfrm>
        </p:spPr>
        <p:txBody>
          <a:bodyPr>
            <a:normAutofit fontScale="70000" lnSpcReduction="20000"/>
          </a:bodyPr>
          <a:lstStyle/>
          <a:p>
            <a:pPr>
              <a:buNone/>
            </a:pPr>
            <a:endParaRPr lang="it-IT" dirty="0" smtClean="0"/>
          </a:p>
          <a:p>
            <a:pPr>
              <a:buNone/>
            </a:pPr>
            <a:r>
              <a:rPr lang="it-IT" sz="4600" dirty="0" smtClean="0">
                <a:latin typeface="Nyala" pitchFamily="2" charset="0"/>
              </a:rPr>
              <a:t>                         </a:t>
            </a:r>
            <a:r>
              <a:rPr lang="it-IT" sz="5100" dirty="0" smtClean="0">
                <a:latin typeface="Nyala" pitchFamily="2" charset="0"/>
              </a:rPr>
              <a:t>ONESTA’</a:t>
            </a:r>
          </a:p>
          <a:p>
            <a:pPr>
              <a:buNone/>
            </a:pPr>
            <a:endParaRPr lang="it-IT" sz="4600" dirty="0" smtClean="0">
              <a:latin typeface="Nyala" pitchFamily="2" charset="0"/>
            </a:endParaRPr>
          </a:p>
          <a:p>
            <a:pPr>
              <a:buFontTx/>
              <a:buChar char="-"/>
            </a:pPr>
            <a:r>
              <a:rPr lang="it-IT" sz="4600" dirty="0" smtClean="0">
                <a:latin typeface="Nyala" pitchFamily="2" charset="0"/>
              </a:rPr>
              <a:t>Evitare frasi del tipo “non  sentirai niente, non fa </a:t>
            </a:r>
            <a:r>
              <a:rPr lang="it-IT" sz="4600" dirty="0" err="1" smtClean="0">
                <a:latin typeface="Nyala" pitchFamily="2" charset="0"/>
              </a:rPr>
              <a:t>male….non</a:t>
            </a:r>
            <a:r>
              <a:rPr lang="it-IT" sz="4600" dirty="0" smtClean="0">
                <a:latin typeface="Nyala" pitchFamily="2" charset="0"/>
              </a:rPr>
              <a:t> è niente”….</a:t>
            </a:r>
          </a:p>
          <a:p>
            <a:pPr>
              <a:buFontTx/>
              <a:buChar char="-"/>
            </a:pPr>
            <a:endParaRPr lang="it-IT" sz="4600" dirty="0">
              <a:latin typeface="Nyala" pitchFamily="2" charset="0"/>
            </a:endParaRPr>
          </a:p>
          <a:p>
            <a:pPr>
              <a:buNone/>
            </a:pPr>
            <a:r>
              <a:rPr lang="it-IT" sz="4600" dirty="0" smtClean="0">
                <a:latin typeface="Nyala" pitchFamily="2" charset="0"/>
              </a:rPr>
              <a:t>-  L’informazione del bambino/a ha lo scopo di </a:t>
            </a:r>
            <a:r>
              <a:rPr lang="it-IT" sz="4600" dirty="0">
                <a:latin typeface="Nyala" pitchFamily="2" charset="0"/>
              </a:rPr>
              <a:t>aumentare </a:t>
            </a:r>
            <a:r>
              <a:rPr lang="it-IT" sz="4600" dirty="0" smtClean="0">
                <a:latin typeface="Nyala" pitchFamily="2" charset="0"/>
              </a:rPr>
              <a:t>la comprensione e la consapevolezza.</a:t>
            </a:r>
            <a:br>
              <a:rPr lang="it-IT" sz="4600" dirty="0" smtClean="0">
                <a:latin typeface="Nyala" pitchFamily="2" charset="0"/>
              </a:rPr>
            </a:br>
            <a:r>
              <a:rPr lang="it-IT" dirty="0" smtClean="0"/>
              <a:t/>
            </a:r>
            <a:br>
              <a:rPr lang="it-IT" dirty="0" smtClean="0"/>
            </a:br>
            <a:endParaRPr lang="it-IT" dirty="0"/>
          </a:p>
        </p:txBody>
      </p:sp>
      <p:pic>
        <p:nvPicPr>
          <p:cNvPr id="5" name="Segnale acust. registr.">
            <a:hlinkClick r:id="" action="ppaction://media"/>
          </p:cNvPr>
          <p:cNvPicPr>
            <a:picLocks noRot="1" noChangeAspect="1"/>
          </p:cNvPicPr>
          <p:nvPr>
            <a:wavAudioFile r:embed="rId1" name="Segnale acust. registr."/>
          </p:nvPr>
        </p:nvPicPr>
        <p:blipFill>
          <a:blip r:embed="rId7"/>
          <a:stretch>
            <a:fillRect/>
          </a:stretch>
        </p:blipFill>
        <p:spPr>
          <a:xfrm>
            <a:off x="4419600" y="3276600"/>
            <a:ext cx="304800" cy="304800"/>
          </a:xfrm>
          <a:prstGeom prst="rect">
            <a:avLst/>
          </a:prstGeom>
        </p:spPr>
      </p:pic>
      <p:pic>
        <p:nvPicPr>
          <p:cNvPr id="6" name="Segnale acust. registr.">
            <a:hlinkClick r:id="" action="ppaction://media"/>
          </p:cNvPr>
          <p:cNvPicPr>
            <a:picLocks noRot="1" noChangeAspect="1"/>
          </p:cNvPicPr>
          <p:nvPr>
            <a:wavAudioFile r:embed="rId2" name="Segnale acust. registr."/>
          </p:nvPr>
        </p:nvPicPr>
        <p:blipFill>
          <a:blip r:embed="rId8"/>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3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3000" decel="50000" fill="hold">
                                          <p:stCondLst>
                                            <p:cond delay="0"/>
                                          </p:stCondLst>
                                        </p:cTn>
                                        <p:tgtEl>
                                          <p:spTgt spid="4"/>
                                        </p:tgtEl>
                                        <p:attrNameLst>
                                          <p:attrName>ppt_x</p:attrName>
                                          <p:attrName>ppt_y</p:attrName>
                                        </p:attrNameLst>
                                      </p:cBhvr>
                                    </p:animMotion>
                                    <p:animEffect transition="in" filter="fade">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901" fill="hold"/>
                                        <p:tgtEl>
                                          <p:spTgt spid="5"/>
                                        </p:tgtEl>
                                      </p:cBhvr>
                                    </p:cmd>
                                  </p:childTnLst>
                                </p:cTn>
                              </p:par>
                            </p:childTnLst>
                          </p:cTn>
                        </p:par>
                      </p:childTnLst>
                    </p:cTn>
                  </p:par>
                </p:childTnLst>
              </p:cTn>
              <p:nextCondLst>
                <p:cond evt="onClick" delay="0">
                  <p:tgtEl>
                    <p:spTgt spid="5"/>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4581" fill="hold"/>
                                        <p:tgtEl>
                                          <p:spTgt spid="6"/>
                                        </p:tgtEl>
                                      </p:cBhvr>
                                    </p:cmd>
                                  </p:childTnLst>
                                </p:cTn>
                              </p:par>
                            </p:childTnLst>
                          </p:cTn>
                        </p:par>
                      </p:childTnLst>
                    </p:cTn>
                  </p:par>
                </p:childTnLst>
              </p:cTn>
              <p:nextCondLst>
                <p:cond evt="onClick" delay="0">
                  <p:tgtEl>
                    <p:spTgt spid="6"/>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2000"/>
            <a:lum/>
          </a:blip>
          <a:srcRect/>
          <a:stretch>
            <a:fillRect l="-25000" r="-25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428596" y="500042"/>
            <a:ext cx="8229600" cy="5483245"/>
          </a:xfrm>
        </p:spPr>
        <p:txBody>
          <a:bodyPr>
            <a:noAutofit/>
          </a:bodyPr>
          <a:lstStyle/>
          <a:p>
            <a:r>
              <a:rPr lang="it-IT" sz="4400" dirty="0" smtClean="0">
                <a:latin typeface="Nyala" pitchFamily="2" charset="0"/>
              </a:rPr>
              <a:t>L’informazione </a:t>
            </a:r>
            <a:r>
              <a:rPr lang="it-IT" sz="4400" dirty="0">
                <a:latin typeface="Nyala" pitchFamily="2" charset="0"/>
              </a:rPr>
              <a:t>è un </a:t>
            </a:r>
            <a:r>
              <a:rPr lang="it-IT" sz="4400" dirty="0" smtClean="0">
                <a:latin typeface="Nyala" pitchFamily="2" charset="0"/>
              </a:rPr>
              <a:t>diritto </a:t>
            </a:r>
            <a:r>
              <a:rPr lang="it-IT" sz="4400" dirty="0">
                <a:latin typeface="Nyala" pitchFamily="2" charset="0"/>
              </a:rPr>
              <a:t>del </a:t>
            </a:r>
            <a:r>
              <a:rPr lang="it-IT" sz="4400" dirty="0" smtClean="0">
                <a:latin typeface="Nyala" pitchFamily="2" charset="0"/>
              </a:rPr>
              <a:t>bambino/a ed un dovere verso i genitori.</a:t>
            </a:r>
          </a:p>
          <a:p>
            <a:pPr>
              <a:buNone/>
            </a:pPr>
            <a:endParaRPr lang="it-IT" sz="4400" dirty="0" smtClean="0">
              <a:latin typeface="Nyala" pitchFamily="2" charset="0"/>
            </a:endParaRPr>
          </a:p>
          <a:p>
            <a:r>
              <a:rPr lang="it-IT" sz="4400" dirty="0" smtClean="0">
                <a:latin typeface="Nyala" pitchFamily="2" charset="0"/>
              </a:rPr>
              <a:t> </a:t>
            </a:r>
            <a:r>
              <a:rPr lang="it-IT" sz="4400" dirty="0">
                <a:latin typeface="Nyala" pitchFamily="2" charset="0"/>
              </a:rPr>
              <a:t>Le spiegazioni </a:t>
            </a:r>
            <a:r>
              <a:rPr lang="it-IT" sz="4400" dirty="0" smtClean="0">
                <a:latin typeface="Nyala" pitchFamily="2" charset="0"/>
              </a:rPr>
              <a:t>vanno </a:t>
            </a:r>
            <a:r>
              <a:rPr lang="it-IT" sz="4400" dirty="0">
                <a:latin typeface="Nyala" pitchFamily="2" charset="0"/>
              </a:rPr>
              <a:t>date </a:t>
            </a:r>
            <a:r>
              <a:rPr lang="it-IT" sz="4400" dirty="0" smtClean="0">
                <a:latin typeface="Nyala" pitchFamily="2" charset="0"/>
              </a:rPr>
              <a:t>nei  tempi </a:t>
            </a:r>
            <a:r>
              <a:rPr lang="it-IT" sz="4400" dirty="0">
                <a:latin typeface="Nyala" pitchFamily="2" charset="0"/>
              </a:rPr>
              <a:t>giusti, con </a:t>
            </a:r>
            <a:r>
              <a:rPr lang="it-IT" sz="4400" dirty="0" smtClean="0">
                <a:latin typeface="Nyala" pitchFamily="2" charset="0"/>
              </a:rPr>
              <a:t>linguaggio semplice comprensibile e adatto all’età.</a:t>
            </a:r>
            <a:endParaRPr lang="it-IT" sz="4400" dirty="0">
              <a:latin typeface="Nyala" pitchFamily="2" charset="0"/>
            </a:endParaRPr>
          </a:p>
        </p:txBody>
      </p:sp>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3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1000"/>
            <a:lum/>
          </a:blip>
          <a:srcRect/>
          <a:stretch>
            <a:fillRect t="-13000" b="-13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428596" y="714356"/>
            <a:ext cx="8229600" cy="4525963"/>
          </a:xfrm>
        </p:spPr>
        <p:txBody>
          <a:bodyPr/>
          <a:lstStyle/>
          <a:p>
            <a:pPr>
              <a:buNone/>
            </a:pPr>
            <a:r>
              <a:rPr lang="it-IT" dirty="0" smtClean="0"/>
              <a:t>                   </a:t>
            </a:r>
            <a:r>
              <a:rPr lang="it-IT" sz="4400" dirty="0" smtClean="0">
                <a:latin typeface="Nyala" pitchFamily="2" charset="0"/>
              </a:rPr>
              <a:t>Troppo </a:t>
            </a:r>
            <a:r>
              <a:rPr lang="it-IT" sz="4400" dirty="0">
                <a:latin typeface="Nyala" pitchFamily="2" charset="0"/>
              </a:rPr>
              <a:t>spesso si </a:t>
            </a:r>
            <a:r>
              <a:rPr lang="it-IT" sz="4400" dirty="0" smtClean="0">
                <a:latin typeface="Nyala" pitchFamily="2" charset="0"/>
              </a:rPr>
              <a:t>pensa:</a:t>
            </a:r>
            <a:br>
              <a:rPr lang="it-IT" sz="4400" dirty="0" smtClean="0">
                <a:latin typeface="Nyala" pitchFamily="2" charset="0"/>
              </a:rPr>
            </a:br>
            <a:r>
              <a:rPr lang="it-IT" sz="4400" dirty="0" smtClean="0">
                <a:latin typeface="Nyala" pitchFamily="2" charset="0"/>
              </a:rPr>
              <a:t>    “</a:t>
            </a:r>
            <a:r>
              <a:rPr lang="it-IT" sz="4400" dirty="0">
                <a:latin typeface="Nyala" pitchFamily="2" charset="0"/>
              </a:rPr>
              <a:t>tanto è piccolo non </a:t>
            </a:r>
            <a:r>
              <a:rPr lang="it-IT" sz="4400" dirty="0" smtClean="0">
                <a:latin typeface="Nyala" pitchFamily="2" charset="0"/>
              </a:rPr>
              <a:t>capisce</a:t>
            </a:r>
            <a:r>
              <a:rPr lang="it-IT" sz="4400" dirty="0">
                <a:latin typeface="Nyala" pitchFamily="2" charset="0"/>
              </a:rPr>
              <a:t>”</a:t>
            </a:r>
          </a:p>
        </p:txBody>
      </p:sp>
      <p:pic>
        <p:nvPicPr>
          <p:cNvPr id="4" name="Immagine 3" descr="1146177_w1000.jpg"/>
          <p:cNvPicPr>
            <a:picLocks noChangeAspect="1"/>
          </p:cNvPicPr>
          <p:nvPr/>
        </p:nvPicPr>
        <p:blipFill>
          <a:blip r:embed="rId6"/>
          <a:stretch>
            <a:fillRect/>
          </a:stretch>
        </p:blipFill>
        <p:spPr>
          <a:xfrm>
            <a:off x="2357422" y="2285992"/>
            <a:ext cx="4521052" cy="3733804"/>
          </a:xfrm>
          <a:prstGeom prst="rect">
            <a:avLst/>
          </a:prstGeom>
        </p:spPr>
      </p:pic>
      <p:pic>
        <p:nvPicPr>
          <p:cNvPr id="5" name="Segnale acust. registr.">
            <a:hlinkClick r:id="" action="ppaction://media"/>
          </p:cNvPr>
          <p:cNvPicPr>
            <a:picLocks noRot="1" noChangeAspect="1"/>
          </p:cNvPicPr>
          <p:nvPr>
            <a:wavAudioFile r:embed="rId1" name="Segnale acust. registr."/>
          </p:nvPr>
        </p:nvPicPr>
        <p:blipFill>
          <a:blip r:embed="rId7"/>
          <a:stretch>
            <a:fillRect/>
          </a:stretch>
        </p:blipFill>
        <p:spPr>
          <a:xfrm>
            <a:off x="4419600" y="3276600"/>
            <a:ext cx="304800" cy="304800"/>
          </a:xfrm>
          <a:prstGeom prst="rect">
            <a:avLst/>
          </a:prstGeom>
        </p:spPr>
      </p:pic>
      <p:pic>
        <p:nvPicPr>
          <p:cNvPr id="6" name="Segnale acust. registr.">
            <a:hlinkClick r:id="" action="ppaction://media"/>
          </p:cNvPr>
          <p:cNvPicPr>
            <a:picLocks noRot="1" noChangeAspect="1"/>
          </p:cNvPicPr>
          <p:nvPr>
            <a:wavAudioFile r:embed="rId2" name="Segnale acust. registr."/>
          </p:nvPr>
        </p:nvPicPr>
        <p:blipFill>
          <a:blip r:embed="rId7"/>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strVal val="#ppt_w*0.70"/>
                                          </p:val>
                                        </p:tav>
                                        <p:tav tm="100000">
                                          <p:val>
                                            <p:strVal val="#ppt_w"/>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animEffect transition="in" filter="fade">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381" fill="hold"/>
                                        <p:tgtEl>
                                          <p:spTgt spid="5"/>
                                        </p:tgtEl>
                                      </p:cBhvr>
                                    </p:cmd>
                                  </p:childTnLst>
                                </p:cTn>
                              </p:par>
                            </p:childTnLst>
                          </p:cTn>
                        </p:par>
                      </p:childTnLst>
                    </p:cTn>
                  </p:par>
                </p:childTnLst>
              </p:cTn>
              <p:nextCondLst>
                <p:cond evt="onClick" delay="0">
                  <p:tgtEl>
                    <p:spTgt spid="5"/>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8680" fill="hold"/>
                                        <p:tgtEl>
                                          <p:spTgt spid="6"/>
                                        </p:tgtEl>
                                      </p:cBhvr>
                                    </p:cmd>
                                  </p:childTnLst>
                                </p:cTn>
                              </p:par>
                            </p:childTnLst>
                          </p:cTn>
                        </p:par>
                      </p:childTnLst>
                    </p:cTn>
                  </p:par>
                </p:childTnLst>
              </p:cTn>
              <p:nextCondLst>
                <p:cond evt="onClick" delay="0">
                  <p:tgtEl>
                    <p:spTgt spid="6"/>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6000"/>
            <a:lum/>
          </a:blip>
          <a:srcRect/>
          <a:stretch>
            <a:fillRect/>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00042"/>
            <a:ext cx="8229600" cy="5626121"/>
          </a:xfrm>
        </p:spPr>
        <p:txBody>
          <a:bodyPr>
            <a:noAutofit/>
          </a:bodyPr>
          <a:lstStyle/>
          <a:p>
            <a:pPr>
              <a:buNone/>
            </a:pPr>
            <a:r>
              <a:rPr lang="it-IT" sz="3600" dirty="0" smtClean="0">
                <a:latin typeface="Nyala" pitchFamily="2" charset="0"/>
              </a:rPr>
              <a:t>- La </a:t>
            </a:r>
            <a:r>
              <a:rPr lang="it-IT" sz="3600" dirty="0">
                <a:latin typeface="Nyala" pitchFamily="2" charset="0"/>
              </a:rPr>
              <a:t>componente psicologica è </a:t>
            </a:r>
            <a:r>
              <a:rPr lang="it-IT" sz="3600" dirty="0" smtClean="0">
                <a:latin typeface="Nyala" pitchFamily="2" charset="0"/>
              </a:rPr>
              <a:t>importantissima</a:t>
            </a:r>
          </a:p>
          <a:p>
            <a:pPr>
              <a:buNone/>
            </a:pPr>
            <a:r>
              <a:rPr lang="it-IT" sz="3600" dirty="0" smtClean="0">
                <a:latin typeface="Nyala" pitchFamily="2" charset="0"/>
              </a:rPr>
              <a:t>  nel trattamento del dolore pediatrico.</a:t>
            </a:r>
          </a:p>
          <a:p>
            <a:pPr>
              <a:buNone/>
            </a:pPr>
            <a:endParaRPr lang="it-IT" sz="3600" dirty="0" smtClean="0">
              <a:latin typeface="Nyala" pitchFamily="2" charset="0"/>
            </a:endParaRPr>
          </a:p>
          <a:p>
            <a:pPr>
              <a:buNone/>
            </a:pPr>
            <a:r>
              <a:rPr lang="it-IT" sz="3600" dirty="0" smtClean="0">
                <a:latin typeface="Nyala" pitchFamily="2" charset="0"/>
              </a:rPr>
              <a:t>- Risulta fondamentale </a:t>
            </a:r>
            <a:r>
              <a:rPr lang="it-IT" sz="3600" dirty="0">
                <a:latin typeface="Nyala" pitchFamily="2" charset="0"/>
              </a:rPr>
              <a:t>agire non </a:t>
            </a:r>
            <a:r>
              <a:rPr lang="it-IT" sz="3600" dirty="0" smtClean="0">
                <a:latin typeface="Nyala" pitchFamily="2" charset="0"/>
              </a:rPr>
              <a:t>solo sullo stimolo </a:t>
            </a:r>
            <a:r>
              <a:rPr lang="it-IT" sz="3600" dirty="0">
                <a:latin typeface="Nyala" pitchFamily="2" charset="0"/>
              </a:rPr>
              <a:t>fisiologico/nocicettivo  </a:t>
            </a:r>
            <a:r>
              <a:rPr lang="it-IT" sz="3600" dirty="0" smtClean="0">
                <a:latin typeface="Nyala" pitchFamily="2" charset="0"/>
              </a:rPr>
              <a:t>ma </a:t>
            </a:r>
            <a:r>
              <a:rPr lang="it-IT" sz="3600" dirty="0">
                <a:latin typeface="Nyala" pitchFamily="2" charset="0"/>
              </a:rPr>
              <a:t>anche a livello  </a:t>
            </a:r>
            <a:r>
              <a:rPr lang="it-IT" sz="3600" u="sng" dirty="0" smtClean="0">
                <a:latin typeface="Nyala" pitchFamily="2" charset="0"/>
              </a:rPr>
              <a:t>EMOTIVO</a:t>
            </a:r>
            <a:r>
              <a:rPr lang="it-IT" sz="3600" u="sng" dirty="0">
                <a:latin typeface="Nyala" pitchFamily="2" charset="0"/>
              </a:rPr>
              <a:t>, COMPORTAMENTALE E </a:t>
            </a:r>
            <a:r>
              <a:rPr lang="it-IT" sz="3600" u="sng" dirty="0" smtClean="0">
                <a:latin typeface="Nyala" pitchFamily="2" charset="0"/>
              </a:rPr>
              <a:t/>
            </a:r>
            <a:br>
              <a:rPr lang="it-IT" sz="3600" u="sng" dirty="0" smtClean="0">
                <a:latin typeface="Nyala" pitchFamily="2" charset="0"/>
              </a:rPr>
            </a:br>
            <a:r>
              <a:rPr lang="it-IT" sz="3600" u="sng" dirty="0" smtClean="0">
                <a:latin typeface="Nyala" pitchFamily="2" charset="0"/>
              </a:rPr>
              <a:t>COGNITIVO CON LE TECNICHE NON FARMACOLOGICHE.</a:t>
            </a:r>
            <a:endParaRPr lang="it-IT" sz="3600" u="sng" dirty="0">
              <a:latin typeface="Nyala" pitchFamily="2" charset="0"/>
            </a:endParaRPr>
          </a:p>
        </p:txBody>
      </p:sp>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8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6000"/>
            <a:lum/>
          </a:blip>
          <a:srcRect/>
          <a:stretch>
            <a:fillRect l="-25000" r="-25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latin typeface="Nyala" pitchFamily="2" charset="0"/>
              </a:rPr>
              <a:t>TECNICHE NON FARMACOLOGICHE</a:t>
            </a:r>
            <a:endParaRPr lang="it-IT" dirty="0">
              <a:latin typeface="Nyala" pitchFamily="2" charset="0"/>
            </a:endParaRPr>
          </a:p>
        </p:txBody>
      </p:sp>
      <p:sp>
        <p:nvSpPr>
          <p:cNvPr id="3" name="Segnaposto contenuto 2"/>
          <p:cNvSpPr>
            <a:spLocks noGrp="1"/>
          </p:cNvSpPr>
          <p:nvPr>
            <p:ph idx="1"/>
          </p:nvPr>
        </p:nvSpPr>
        <p:spPr>
          <a:xfrm>
            <a:off x="428596" y="1571612"/>
            <a:ext cx="8229600" cy="5000660"/>
          </a:xfrm>
        </p:spPr>
        <p:txBody>
          <a:bodyPr>
            <a:normAutofit/>
          </a:bodyPr>
          <a:lstStyle/>
          <a:p>
            <a:pPr>
              <a:buNone/>
            </a:pPr>
            <a:r>
              <a:rPr lang="it-IT" sz="3600" dirty="0" smtClean="0">
                <a:latin typeface="Nyala" pitchFamily="2" charset="0"/>
              </a:rPr>
              <a:t>-  Mirano ad interrompere il circolo vizioso tra ansia, paura e dolore.</a:t>
            </a:r>
          </a:p>
          <a:p>
            <a:pPr>
              <a:buFontTx/>
              <a:buChar char="-"/>
            </a:pPr>
            <a:r>
              <a:rPr lang="it-IT" sz="3600" dirty="0" smtClean="0">
                <a:latin typeface="Nyala" pitchFamily="2" charset="0"/>
              </a:rPr>
              <a:t>Sono </a:t>
            </a:r>
            <a:r>
              <a:rPr lang="it-IT" sz="3600" dirty="0">
                <a:latin typeface="Nyala" pitchFamily="2" charset="0"/>
              </a:rPr>
              <a:t>metodi attivi </a:t>
            </a:r>
            <a:r>
              <a:rPr lang="it-IT" sz="3600" dirty="0" smtClean="0">
                <a:latin typeface="Nyala" pitchFamily="2" charset="0"/>
              </a:rPr>
              <a:t>.</a:t>
            </a:r>
          </a:p>
          <a:p>
            <a:pPr>
              <a:buFontTx/>
              <a:buChar char="-"/>
            </a:pPr>
            <a:r>
              <a:rPr lang="it-IT" sz="3600" dirty="0" smtClean="0">
                <a:latin typeface="Nyala" pitchFamily="2" charset="0"/>
              </a:rPr>
              <a:t>Si </a:t>
            </a:r>
            <a:r>
              <a:rPr lang="it-IT" sz="3600" dirty="0">
                <a:latin typeface="Nyala" pitchFamily="2" charset="0"/>
              </a:rPr>
              <a:t>basano sulla naturale capacità </a:t>
            </a:r>
            <a:r>
              <a:rPr lang="it-IT" sz="3600" dirty="0" smtClean="0">
                <a:latin typeface="Nyala" pitchFamily="2" charset="0"/>
              </a:rPr>
              <a:t> fantastica e ricreativa del bambino/a.</a:t>
            </a:r>
          </a:p>
          <a:p>
            <a:pPr>
              <a:buFontTx/>
              <a:buChar char="-"/>
            </a:pPr>
            <a:r>
              <a:rPr lang="it-IT" sz="3600" dirty="0" smtClean="0">
                <a:latin typeface="Nyala" pitchFamily="2" charset="0"/>
              </a:rPr>
              <a:t>Creano </a:t>
            </a:r>
            <a:r>
              <a:rPr lang="it-IT" sz="3600" dirty="0">
                <a:latin typeface="Nyala" pitchFamily="2" charset="0"/>
              </a:rPr>
              <a:t>un temporaneo stato di </a:t>
            </a:r>
            <a:br>
              <a:rPr lang="it-IT" sz="3600" dirty="0">
                <a:latin typeface="Nyala" pitchFamily="2" charset="0"/>
              </a:rPr>
            </a:br>
            <a:r>
              <a:rPr lang="it-IT" sz="3600" dirty="0">
                <a:latin typeface="Nyala" pitchFamily="2" charset="0"/>
              </a:rPr>
              <a:t>dissociazione </a:t>
            </a:r>
            <a:r>
              <a:rPr lang="it-IT" sz="3600" dirty="0" smtClean="0">
                <a:latin typeface="Nyala" pitchFamily="2" charset="0"/>
              </a:rPr>
              <a:t>mente-corpo.</a:t>
            </a:r>
            <a:endParaRPr lang="it-IT" sz="3600" dirty="0">
              <a:latin typeface="Nyala" pitchFamily="2" charset="0"/>
            </a:endParaRPr>
          </a:p>
        </p:txBody>
      </p:sp>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2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30000"/>
            <a:lum/>
          </a:blip>
          <a:srcRect/>
          <a:stretch>
            <a:fillRect l="-26000" r="-26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143108" y="0"/>
            <a:ext cx="4500594" cy="1225536"/>
          </a:xfrm>
        </p:spPr>
        <p:txBody>
          <a:bodyPr>
            <a:normAutofit/>
          </a:bodyPr>
          <a:lstStyle/>
          <a:p>
            <a:r>
              <a:rPr lang="it-IT" sz="6000" dirty="0" smtClean="0">
                <a:latin typeface="Nyala" pitchFamily="2" charset="0"/>
              </a:rPr>
              <a:t>TNF</a:t>
            </a:r>
            <a:endParaRPr lang="it-IT" sz="6000" dirty="0">
              <a:latin typeface="Nyala" pitchFamily="2" charset="0"/>
            </a:endParaRPr>
          </a:p>
        </p:txBody>
      </p:sp>
      <p:pic>
        <p:nvPicPr>
          <p:cNvPr id="1026" name="Picture 2"/>
          <p:cNvPicPr>
            <a:picLocks noGrp="1" noChangeAspect="1" noChangeArrowheads="1"/>
          </p:cNvPicPr>
          <p:nvPr>
            <p:ph idx="1"/>
          </p:nvPr>
        </p:nvPicPr>
        <p:blipFill>
          <a:blip r:embed="rId6"/>
          <a:srcRect/>
          <a:stretch>
            <a:fillRect/>
          </a:stretch>
        </p:blipFill>
        <p:spPr bwMode="auto">
          <a:xfrm>
            <a:off x="1357290" y="1214422"/>
            <a:ext cx="6215106" cy="5349104"/>
          </a:xfrm>
          <a:prstGeom prst="rect">
            <a:avLst/>
          </a:prstGeom>
          <a:noFill/>
          <a:ln w="9525">
            <a:noFill/>
            <a:miter lim="800000"/>
            <a:headEnd/>
            <a:tailEnd/>
          </a:ln>
          <a:effectLst/>
        </p:spPr>
      </p:pic>
      <p:pic>
        <p:nvPicPr>
          <p:cNvPr id="4" name="Segnale acust. registr.">
            <a:hlinkClick r:id="" action="ppaction://media"/>
          </p:cNvPr>
          <p:cNvPicPr>
            <a:picLocks noRot="1" noChangeAspect="1"/>
          </p:cNvPicPr>
          <p:nvPr>
            <a:wavAudioFile r:embed="rId1" name="Segnale acust. registr."/>
          </p:nvPr>
        </p:nvPicPr>
        <p:blipFill>
          <a:blip r:embed="rId7"/>
          <a:stretch>
            <a:fillRect/>
          </a:stretch>
        </p:blipFill>
        <p:spPr>
          <a:xfrm>
            <a:off x="4419600" y="3276600"/>
            <a:ext cx="304800" cy="304800"/>
          </a:xfrm>
          <a:prstGeom prst="rect">
            <a:avLst/>
          </a:prstGeom>
        </p:spPr>
      </p:pic>
      <p:pic>
        <p:nvPicPr>
          <p:cNvPr id="5" name="Segnale acust. registr.">
            <a:hlinkClick r:id="" action="ppaction://media"/>
          </p:cNvPr>
          <p:cNvPicPr>
            <a:picLocks noRot="1" noChangeAspect="1"/>
          </p:cNvPicPr>
          <p:nvPr>
            <a:wavAudioFile r:embed="rId2" name="Segnale acust. registr."/>
          </p:nvPr>
        </p:nvPicPr>
        <p:blipFill>
          <a:blip r:embed="rId7"/>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3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600"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t="-14000" b="-14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428596" y="1643050"/>
            <a:ext cx="8429684" cy="3643338"/>
          </a:xfrm>
        </p:spPr>
        <p:txBody>
          <a:bodyPr>
            <a:noAutofit/>
          </a:bodyPr>
          <a:lstStyle/>
          <a:p>
            <a:pPr algn="ctr">
              <a:buNone/>
            </a:pPr>
            <a:r>
              <a:rPr lang="it-IT" altLang="it-IT" sz="4800" dirty="0" smtClean="0">
                <a:latin typeface="Nyala" pitchFamily="2" charset="0"/>
              </a:rPr>
              <a:t>Tecniche Non Farmacologiche(</a:t>
            </a:r>
            <a:r>
              <a:rPr lang="it-IT" altLang="it-IT" sz="4800" b="1" dirty="0" smtClean="0">
                <a:latin typeface="Nyala" pitchFamily="2" charset="0"/>
              </a:rPr>
              <a:t>TNF</a:t>
            </a:r>
            <a:r>
              <a:rPr lang="it-IT" altLang="it-IT" sz="4800" dirty="0" smtClean="0">
                <a:latin typeface="Nyala" pitchFamily="2" charset="0"/>
              </a:rPr>
              <a:t>) </a:t>
            </a:r>
            <a:r>
              <a:rPr lang="it-IT" altLang="it-IT" sz="4800" u="sng" dirty="0" smtClean="0">
                <a:latin typeface="Nyala" pitchFamily="2" charset="0"/>
              </a:rPr>
              <a:t>Supportano e Non Sostituiscono</a:t>
            </a:r>
            <a:r>
              <a:rPr lang="it-IT" altLang="it-IT" sz="4800" dirty="0" smtClean="0">
                <a:latin typeface="Nyala" pitchFamily="2" charset="0"/>
              </a:rPr>
              <a:t> la    Terapia Farmacologica</a:t>
            </a:r>
          </a:p>
          <a:p>
            <a:endParaRPr lang="it-IT" sz="4800" dirty="0">
              <a:latin typeface="Nyala" pitchFamily="2" charset="0"/>
            </a:endParaRPr>
          </a:p>
        </p:txBody>
      </p:sp>
      <p:pic>
        <p:nvPicPr>
          <p:cNvPr id="4" name="Segnale acust. registr.">
            <a:hlinkClick r:id="" action="ppaction://media"/>
          </p:cNvPr>
          <p:cNvPicPr>
            <a:picLocks noRot="1" noChangeAspect="1"/>
          </p:cNvPicPr>
          <p:nvPr>
            <a:wavAudioFile r:embed="rId1" name="Segnale acust. registr."/>
          </p:nvPr>
        </p:nvPicPr>
        <p:blipFill>
          <a:blip r:embed="rId4"/>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l="-11000" r="-1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85720" y="285728"/>
            <a:ext cx="8229600" cy="1143000"/>
          </a:xfrm>
        </p:spPr>
        <p:txBody>
          <a:bodyPr/>
          <a:lstStyle/>
          <a:p>
            <a:r>
              <a:rPr lang="it-IT" dirty="0" smtClean="0">
                <a:latin typeface="Nyala" pitchFamily="2" charset="0"/>
              </a:rPr>
              <a:t>CHI APPLICA LE TNF</a:t>
            </a:r>
            <a:endParaRPr lang="it-IT" dirty="0">
              <a:latin typeface="Nyala" pitchFamily="2" charset="0"/>
            </a:endParaRPr>
          </a:p>
        </p:txBody>
      </p:sp>
      <p:sp>
        <p:nvSpPr>
          <p:cNvPr id="3" name="Segnaposto contenuto 2"/>
          <p:cNvSpPr>
            <a:spLocks noGrp="1"/>
          </p:cNvSpPr>
          <p:nvPr>
            <p:ph idx="1"/>
          </p:nvPr>
        </p:nvSpPr>
        <p:spPr>
          <a:xfrm>
            <a:off x="428596" y="2000240"/>
            <a:ext cx="8401080" cy="3900526"/>
          </a:xfrm>
        </p:spPr>
        <p:txBody>
          <a:bodyPr>
            <a:normAutofit/>
          </a:bodyPr>
          <a:lstStyle/>
          <a:p>
            <a:pPr>
              <a:buFontTx/>
              <a:buChar char="-"/>
            </a:pPr>
            <a:r>
              <a:rPr lang="it-IT" sz="4400" dirty="0" smtClean="0">
                <a:latin typeface="Nyala" pitchFamily="2" charset="0"/>
              </a:rPr>
              <a:t>Genitori/famigliari</a:t>
            </a:r>
          </a:p>
          <a:p>
            <a:pPr>
              <a:buNone/>
            </a:pPr>
            <a:r>
              <a:rPr lang="it-IT" sz="4400" dirty="0" smtClean="0">
                <a:latin typeface="Nyala" pitchFamily="2" charset="0"/>
              </a:rPr>
              <a:t>- Personale sanitario(medici,infermieri)</a:t>
            </a:r>
          </a:p>
          <a:p>
            <a:pPr>
              <a:buNone/>
            </a:pPr>
            <a:r>
              <a:rPr lang="it-IT" sz="4400" dirty="0" smtClean="0">
                <a:latin typeface="Nyala" pitchFamily="2" charset="0"/>
              </a:rPr>
              <a:t>- Psicologi</a:t>
            </a:r>
          </a:p>
          <a:p>
            <a:pPr>
              <a:buNone/>
            </a:pPr>
            <a:r>
              <a:rPr lang="it-IT" sz="4400" dirty="0" smtClean="0">
                <a:latin typeface="Nyala" pitchFamily="2" charset="0"/>
              </a:rPr>
              <a:t>- Operatori formati/volontari</a:t>
            </a:r>
            <a:endParaRPr lang="it-IT" sz="4400" dirty="0">
              <a:latin typeface="Nyala" pitchFamily="2" charset="0"/>
            </a:endParaRPr>
          </a:p>
        </p:txBody>
      </p:sp>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1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1000"/>
            <a:lum/>
          </a:blip>
          <a:srcRect/>
          <a:stretch>
            <a:fillRect t="-8000" b="-8000"/>
          </a:stretch>
        </a:blipFill>
        <a:effectLst/>
      </p:bgPr>
    </p:bg>
    <p:spTree>
      <p:nvGrpSpPr>
        <p:cNvPr id="1" name=""/>
        <p:cNvGrpSpPr/>
        <p:nvPr/>
      </p:nvGrpSpPr>
      <p:grpSpPr>
        <a:xfrm>
          <a:off x="0" y="0"/>
          <a:ext cx="0" cy="0"/>
          <a:chOff x="0" y="0"/>
          <a:chExt cx="0" cy="0"/>
        </a:xfrm>
      </p:grpSpPr>
      <p:pic>
        <p:nvPicPr>
          <p:cNvPr id="4" name="Immagine 3" descr="kids1.jpg"/>
          <p:cNvPicPr>
            <a:picLocks noChangeAspect="1"/>
          </p:cNvPicPr>
          <p:nvPr/>
        </p:nvPicPr>
        <p:blipFill>
          <a:blip r:embed="rId5" cstate="print"/>
          <a:stretch>
            <a:fillRect/>
          </a:stretch>
        </p:blipFill>
        <p:spPr>
          <a:xfrm>
            <a:off x="3491880" y="3327929"/>
            <a:ext cx="5009178" cy="3338222"/>
          </a:xfrm>
          <a:prstGeom prst="rect">
            <a:avLst/>
          </a:prstGeom>
        </p:spPr>
      </p:pic>
      <p:sp>
        <p:nvSpPr>
          <p:cNvPr id="2" name="Titolo 1"/>
          <p:cNvSpPr>
            <a:spLocks noGrp="1"/>
          </p:cNvSpPr>
          <p:nvPr>
            <p:ph type="title"/>
          </p:nvPr>
        </p:nvSpPr>
        <p:spPr/>
        <p:txBody>
          <a:bodyPr>
            <a:normAutofit fontScale="90000"/>
          </a:bodyPr>
          <a:lstStyle/>
          <a:p>
            <a:r>
              <a:rPr lang="it-IT" altLang="it-IT" dirty="0" smtClean="0"/>
              <a:t/>
            </a:r>
            <a:br>
              <a:rPr lang="it-IT" altLang="it-IT" dirty="0" smtClean="0"/>
            </a:br>
            <a:r>
              <a:rPr lang="it-IT" altLang="it-IT" dirty="0" smtClean="0">
                <a:latin typeface="Nyala" pitchFamily="2" charset="0"/>
              </a:rPr>
              <a:t>DEFINIZIONE </a:t>
            </a:r>
            <a:r>
              <a:rPr lang="it-IT" altLang="it-IT" dirty="0" err="1" smtClean="0">
                <a:latin typeface="Nyala" pitchFamily="2" charset="0"/>
              </a:rPr>
              <a:t>DI</a:t>
            </a:r>
            <a:r>
              <a:rPr lang="it-IT" altLang="it-IT" dirty="0" smtClean="0">
                <a:latin typeface="Nyala" pitchFamily="2" charset="0"/>
              </a:rPr>
              <a:t>  SALUTE   (O.M.S.)</a:t>
            </a:r>
            <a:endParaRPr lang="it-IT" dirty="0">
              <a:latin typeface="Nyala" pitchFamily="2" charset="0"/>
            </a:endParaRPr>
          </a:p>
        </p:txBody>
      </p:sp>
      <p:sp>
        <p:nvSpPr>
          <p:cNvPr id="3" name="Segnaposto contenuto 2"/>
          <p:cNvSpPr>
            <a:spLocks noGrp="1"/>
          </p:cNvSpPr>
          <p:nvPr>
            <p:ph idx="1"/>
          </p:nvPr>
        </p:nvSpPr>
        <p:spPr>
          <a:xfrm>
            <a:off x="500034" y="1785926"/>
            <a:ext cx="8229600" cy="2143140"/>
          </a:xfrm>
        </p:spPr>
        <p:txBody>
          <a:bodyPr>
            <a:normAutofit/>
          </a:bodyPr>
          <a:lstStyle/>
          <a:p>
            <a:pPr marL="373063" indent="-373063" defTabSz="995363">
              <a:buNone/>
            </a:pPr>
            <a:r>
              <a:rPr lang="it-IT" altLang="it-IT" dirty="0" smtClean="0"/>
              <a:t> </a:t>
            </a:r>
            <a:r>
              <a:rPr lang="it-IT" altLang="it-IT" sz="3600" dirty="0" smtClean="0">
                <a:latin typeface="Nyala" pitchFamily="2" charset="0"/>
              </a:rPr>
              <a:t>“la </a:t>
            </a:r>
            <a:r>
              <a:rPr lang="it-IT" altLang="it-IT" sz="3600" b="1" dirty="0" smtClean="0">
                <a:latin typeface="Nyala" pitchFamily="2" charset="0"/>
              </a:rPr>
              <a:t>salute</a:t>
            </a:r>
            <a:r>
              <a:rPr lang="it-IT" altLang="it-IT" sz="3600" dirty="0" smtClean="0">
                <a:latin typeface="Nyala" pitchFamily="2" charset="0"/>
              </a:rPr>
              <a:t> non è solo </a:t>
            </a:r>
            <a:r>
              <a:rPr lang="it-IT" altLang="it-IT" sz="3600" b="1" dirty="0" smtClean="0">
                <a:latin typeface="Nyala" pitchFamily="2" charset="0"/>
              </a:rPr>
              <a:t>assenza di malattia</a:t>
            </a:r>
            <a:r>
              <a:rPr lang="it-IT" altLang="it-IT" sz="3600" dirty="0" smtClean="0">
                <a:latin typeface="Nyala" pitchFamily="2" charset="0"/>
              </a:rPr>
              <a:t>  ma una condizione di </a:t>
            </a:r>
            <a:r>
              <a:rPr lang="it-IT" altLang="it-IT" sz="3600" b="1" dirty="0" smtClean="0">
                <a:latin typeface="Nyala" pitchFamily="2" charset="0"/>
              </a:rPr>
              <a:t>benessere fisico</a:t>
            </a:r>
            <a:r>
              <a:rPr lang="it-IT" altLang="it-IT" sz="3600" dirty="0" smtClean="0">
                <a:latin typeface="Nyala" pitchFamily="2" charset="0"/>
              </a:rPr>
              <a:t>, </a:t>
            </a:r>
            <a:r>
              <a:rPr lang="it-IT" altLang="it-IT" sz="3600" b="1" dirty="0" smtClean="0">
                <a:latin typeface="Nyala" pitchFamily="2" charset="0"/>
              </a:rPr>
              <a:t>sociale  e mentale</a:t>
            </a:r>
            <a:r>
              <a:rPr lang="it-IT" altLang="it-IT" sz="3600" dirty="0" smtClean="0">
                <a:latin typeface="Nyala" pitchFamily="2" charset="0"/>
              </a:rPr>
              <a:t>”</a:t>
            </a:r>
            <a:endParaRPr lang="it-IT" sz="3600" dirty="0">
              <a:latin typeface="Nyala" pitchFamily="2" charset="0"/>
            </a:endParaRPr>
          </a:p>
        </p:txBody>
      </p:sp>
      <p:pic>
        <p:nvPicPr>
          <p:cNvPr id="6" name="Segnale acust. registr.">
            <a:hlinkClick r:id="" action="ppaction://media"/>
          </p:cNvPr>
          <p:cNvPicPr>
            <a:picLocks noRot="1" noChangeAspect="1"/>
          </p:cNvPicPr>
          <p:nvPr>
            <a:wavAudioFile r:embed="rId1" name="Segnale acust. registr."/>
          </p:nvPr>
        </p:nvPicPr>
        <p:blipFill>
          <a:blip r:embed="rId6"/>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4480" fill="hold"/>
                                        <p:tgtEl>
                                          <p:spTgt spid="6"/>
                                        </p:tgtEl>
                                      </p:cBhvr>
                                    </p:cmd>
                                  </p:childTnLst>
                                </p:cTn>
                              </p:par>
                            </p:childTnLst>
                          </p:cTn>
                        </p:par>
                      </p:childTnLst>
                    </p:cTn>
                  </p:par>
                </p:childTnLst>
              </p:cTn>
              <p:nextCondLst>
                <p:cond evt="onClick" delay="0">
                  <p:tgtEl>
                    <p:spTgt spid="6"/>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4000"/>
            <a:lum/>
          </a:blip>
          <a:srcRect/>
          <a:stretch>
            <a:fillRect l="-9000" r="-9000"/>
          </a:stretch>
        </a:blipFill>
        <a:effectLst/>
      </p:bgPr>
    </p:bg>
    <p:spTree>
      <p:nvGrpSpPr>
        <p:cNvPr id="1" name=""/>
        <p:cNvGrpSpPr/>
        <p:nvPr/>
      </p:nvGrpSpPr>
      <p:grpSpPr>
        <a:xfrm>
          <a:off x="0" y="0"/>
          <a:ext cx="0" cy="0"/>
          <a:chOff x="0" y="0"/>
          <a:chExt cx="0" cy="0"/>
        </a:xfrm>
      </p:grpSpPr>
      <p:pic>
        <p:nvPicPr>
          <p:cNvPr id="5" name="Immagine 4" descr="foto bimbo anne.png"/>
          <p:cNvPicPr>
            <a:picLocks noChangeAspect="1"/>
          </p:cNvPicPr>
          <p:nvPr/>
        </p:nvPicPr>
        <p:blipFill>
          <a:blip r:embed="rId5" cstate="print"/>
          <a:stretch>
            <a:fillRect/>
          </a:stretch>
        </p:blipFill>
        <p:spPr>
          <a:xfrm>
            <a:off x="5143504" y="1643050"/>
            <a:ext cx="3571868" cy="2193252"/>
          </a:xfrm>
          <a:prstGeom prst="rect">
            <a:avLst/>
          </a:prstGeom>
        </p:spPr>
      </p:pic>
      <p:sp>
        <p:nvSpPr>
          <p:cNvPr id="2" name="Titolo 1"/>
          <p:cNvSpPr>
            <a:spLocks noGrp="1"/>
          </p:cNvSpPr>
          <p:nvPr>
            <p:ph type="title"/>
          </p:nvPr>
        </p:nvSpPr>
        <p:spPr/>
        <p:txBody>
          <a:bodyPr>
            <a:normAutofit/>
          </a:bodyPr>
          <a:lstStyle/>
          <a:p>
            <a:r>
              <a:rPr lang="it-IT" altLang="it-IT" dirty="0" smtClean="0">
                <a:latin typeface="Nyala" pitchFamily="2" charset="0"/>
              </a:rPr>
              <a:t>Tecniche Non Farmacologiche Dolore</a:t>
            </a:r>
            <a:endParaRPr lang="it-IT" dirty="0">
              <a:latin typeface="Nyala" pitchFamily="2" charset="0"/>
            </a:endParaRPr>
          </a:p>
        </p:txBody>
      </p:sp>
      <p:sp>
        <p:nvSpPr>
          <p:cNvPr id="3" name="Segnaposto contenuto 2"/>
          <p:cNvSpPr>
            <a:spLocks noGrp="1"/>
          </p:cNvSpPr>
          <p:nvPr>
            <p:ph idx="1"/>
          </p:nvPr>
        </p:nvSpPr>
        <p:spPr>
          <a:xfrm>
            <a:off x="251520" y="1628800"/>
            <a:ext cx="8229600" cy="5143536"/>
          </a:xfrm>
        </p:spPr>
        <p:txBody>
          <a:bodyPr>
            <a:normAutofit fontScale="92500"/>
          </a:bodyPr>
          <a:lstStyle/>
          <a:p>
            <a:pPr>
              <a:buFontTx/>
              <a:buNone/>
            </a:pPr>
            <a:r>
              <a:rPr lang="it-IT" altLang="it-IT" sz="3500" dirty="0" smtClean="0">
                <a:latin typeface="Nyala" pitchFamily="2" charset="0"/>
              </a:rPr>
              <a:t>- Agire sull’ambiente</a:t>
            </a:r>
          </a:p>
          <a:p>
            <a:pPr>
              <a:buFontTx/>
              <a:buNone/>
            </a:pPr>
            <a:r>
              <a:rPr lang="it-IT" altLang="it-IT" sz="3500" dirty="0" smtClean="0">
                <a:latin typeface="Nyala" pitchFamily="2" charset="0"/>
              </a:rPr>
              <a:t>- Distrazione</a:t>
            </a:r>
          </a:p>
          <a:p>
            <a:pPr>
              <a:buFontTx/>
              <a:buNone/>
            </a:pPr>
            <a:r>
              <a:rPr lang="it-IT" altLang="it-IT" sz="3500" dirty="0" smtClean="0">
                <a:latin typeface="Nyala" pitchFamily="2" charset="0"/>
              </a:rPr>
              <a:t>- Tecniche  Sensoriali </a:t>
            </a:r>
          </a:p>
          <a:p>
            <a:pPr>
              <a:buFontTx/>
              <a:buNone/>
            </a:pPr>
            <a:r>
              <a:rPr lang="it-IT" altLang="it-IT" sz="3500" dirty="0" smtClean="0">
                <a:latin typeface="Nyala" pitchFamily="2" charset="0"/>
              </a:rPr>
              <a:t>- Immaginazione guidata    </a:t>
            </a:r>
          </a:p>
          <a:p>
            <a:pPr>
              <a:buFontTx/>
              <a:buNone/>
            </a:pPr>
            <a:r>
              <a:rPr lang="it-IT" altLang="it-IT" sz="3500" dirty="0" smtClean="0">
                <a:latin typeface="Nyala" pitchFamily="2" charset="0"/>
              </a:rPr>
              <a:t>- Respirazione - Rilassamento    </a:t>
            </a:r>
          </a:p>
          <a:p>
            <a:pPr>
              <a:buFontTx/>
              <a:buNone/>
            </a:pPr>
            <a:r>
              <a:rPr lang="it-IT" altLang="it-IT" sz="3500" dirty="0" smtClean="0">
                <a:latin typeface="Nyala" pitchFamily="2" charset="0"/>
              </a:rPr>
              <a:t>- Desensibilizzazione</a:t>
            </a:r>
          </a:p>
          <a:p>
            <a:pPr>
              <a:buFontTx/>
              <a:buNone/>
            </a:pPr>
            <a:r>
              <a:rPr lang="it-IT" altLang="it-IT" sz="3500" dirty="0" smtClean="0">
                <a:latin typeface="Nyala" pitchFamily="2" charset="0"/>
              </a:rPr>
              <a:t>- T. Cognitivo comportamentali (Training Autogeno)</a:t>
            </a:r>
          </a:p>
          <a:p>
            <a:pPr>
              <a:buFontTx/>
              <a:buNone/>
            </a:pPr>
            <a:r>
              <a:rPr lang="it-IT" altLang="it-IT" sz="3500" dirty="0" smtClean="0">
                <a:latin typeface="Nyala" pitchFamily="2" charset="0"/>
              </a:rPr>
              <a:t>- Tecniche di Medicina complementare</a:t>
            </a:r>
          </a:p>
          <a:p>
            <a:pPr>
              <a:buFontTx/>
              <a:buNone/>
            </a:pPr>
            <a:r>
              <a:rPr lang="it-IT" altLang="it-IT" sz="1600" i="1" dirty="0" smtClean="0">
                <a:latin typeface="RotisSemiSerif" pitchFamily="-94" charset="0"/>
              </a:rPr>
              <a:t> </a:t>
            </a:r>
            <a:endParaRPr lang="it-IT" altLang="it-IT" sz="1600" dirty="0" smtClean="0">
              <a:latin typeface="RotisSemiSerif" pitchFamily="-94" charset="0"/>
            </a:endParaRPr>
          </a:p>
          <a:p>
            <a:endParaRPr lang="it-IT" dirty="0"/>
          </a:p>
        </p:txBody>
      </p:sp>
      <p:pic>
        <p:nvPicPr>
          <p:cNvPr id="9" name="Segnale acust. registr.">
            <a:hlinkClick r:id="" action="ppaction://media"/>
          </p:cNvPr>
          <p:cNvPicPr>
            <a:picLocks noRot="1" noChangeAspect="1"/>
          </p:cNvPicPr>
          <p:nvPr>
            <a:wavAudioFile r:embed="rId1" name="Segnale acust. registr."/>
          </p:nvPr>
        </p:nvPicPr>
        <p:blipFill>
          <a:blip r:embed="rId6"/>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6261" fill="hold"/>
                                        <p:tgtEl>
                                          <p:spTgt spid="9"/>
                                        </p:tgtEl>
                                      </p:cBhvr>
                                    </p:cmd>
                                  </p:childTnLst>
                                </p:cTn>
                              </p:par>
                            </p:childTnLst>
                          </p:cTn>
                        </p:par>
                      </p:childTnLst>
                    </p:cTn>
                  </p:par>
                </p:childTnLst>
              </p:cTn>
              <p:nextCondLst>
                <p:cond evt="onClick" delay="0">
                  <p:tgtEl>
                    <p:spTgt spid="9"/>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9000"/>
            <a:lum/>
          </a:blip>
          <a:srcRect/>
          <a:stretch>
            <a:fillRect l="-11000" r="-11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428596" y="785794"/>
            <a:ext cx="8229600" cy="5072098"/>
          </a:xfrm>
        </p:spPr>
        <p:txBody>
          <a:bodyPr/>
          <a:lstStyle/>
          <a:p>
            <a:r>
              <a:rPr lang="it-IT" altLang="it-IT" sz="4400" dirty="0" smtClean="0">
                <a:latin typeface="Nyala" pitchFamily="2" charset="0"/>
              </a:rPr>
              <a:t>Il bambino è più predisposto ad apprendere e usare le TNF.</a:t>
            </a:r>
          </a:p>
          <a:p>
            <a:pPr>
              <a:buNone/>
            </a:pPr>
            <a:endParaRPr lang="it-IT" altLang="it-IT" sz="4400" dirty="0" smtClean="0">
              <a:latin typeface="Nyala" pitchFamily="2" charset="0"/>
            </a:endParaRPr>
          </a:p>
          <a:p>
            <a:r>
              <a:rPr lang="it-IT" altLang="it-IT" sz="4400" dirty="0" smtClean="0">
                <a:latin typeface="Nyala" pitchFamily="2" charset="0"/>
              </a:rPr>
              <a:t>L’ efficacia è maggiore rispetto alle età successive (maggiore plasticità del sistema nervoso)</a:t>
            </a:r>
          </a:p>
          <a:p>
            <a:pPr>
              <a:buNone/>
            </a:pPr>
            <a:endParaRPr lang="it-IT" dirty="0"/>
          </a:p>
        </p:txBody>
      </p:sp>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1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1000"/>
            <a:lum/>
          </a:blip>
          <a:srcRect/>
          <a:stretch>
            <a:fillRect l="-23000" r="-23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Nyala"/>
              </a:rPr>
              <a:t>TNF</a:t>
            </a:r>
            <a:endParaRPr lang="it-IT" dirty="0">
              <a:latin typeface="Nyala"/>
            </a:endParaRPr>
          </a:p>
        </p:txBody>
      </p:sp>
      <p:sp>
        <p:nvSpPr>
          <p:cNvPr id="3" name="Segnaposto contenuto 2"/>
          <p:cNvSpPr>
            <a:spLocks noGrp="1"/>
          </p:cNvSpPr>
          <p:nvPr>
            <p:ph idx="1"/>
          </p:nvPr>
        </p:nvSpPr>
        <p:spPr/>
        <p:txBody>
          <a:bodyPr>
            <a:normAutofit fontScale="92500" lnSpcReduction="10000"/>
          </a:bodyPr>
          <a:lstStyle/>
          <a:p>
            <a:pPr>
              <a:buNone/>
            </a:pPr>
            <a:r>
              <a:rPr lang="it-IT" altLang="it-IT" dirty="0" smtClean="0">
                <a:latin typeface="Nyala"/>
              </a:rPr>
              <a:t>Gli interventi non farmacologici possono essere  distinti in: </a:t>
            </a:r>
          </a:p>
          <a:p>
            <a:pPr>
              <a:buFontTx/>
              <a:buChar char="-"/>
            </a:pPr>
            <a:r>
              <a:rPr lang="it-IT" altLang="it-IT" b="1" dirty="0" smtClean="0">
                <a:latin typeface="Nyala"/>
              </a:rPr>
              <a:t>Fisici </a:t>
            </a:r>
            <a:r>
              <a:rPr lang="it-IT" altLang="it-IT" dirty="0" smtClean="0">
                <a:latin typeface="Nyala"/>
              </a:rPr>
              <a:t>(interessano il sistema sensoriale, coinvolgono l’Ambiente).</a:t>
            </a:r>
          </a:p>
          <a:p>
            <a:pPr>
              <a:buFontTx/>
              <a:buChar char="-"/>
            </a:pPr>
            <a:endParaRPr lang="it-IT" altLang="it-IT" dirty="0" smtClean="0">
              <a:latin typeface="Nyala"/>
            </a:endParaRPr>
          </a:p>
          <a:p>
            <a:pPr>
              <a:lnSpc>
                <a:spcPct val="90000"/>
              </a:lnSpc>
              <a:buNone/>
            </a:pPr>
            <a:r>
              <a:rPr lang="it-IT" altLang="it-IT" b="1" dirty="0" smtClean="0">
                <a:latin typeface="Nyala"/>
              </a:rPr>
              <a:t>- </a:t>
            </a:r>
            <a:r>
              <a:rPr lang="it-IT" altLang="it-IT" b="1" dirty="0" err="1" smtClean="0">
                <a:latin typeface="Nyala"/>
              </a:rPr>
              <a:t>Cognitivo-comportamentali</a:t>
            </a:r>
            <a:r>
              <a:rPr lang="it-IT" altLang="it-IT" b="1" dirty="0" smtClean="0">
                <a:latin typeface="Nyala"/>
              </a:rPr>
              <a:t> </a:t>
            </a:r>
            <a:r>
              <a:rPr lang="it-IT" altLang="it-IT" dirty="0" smtClean="0">
                <a:latin typeface="Nyala"/>
              </a:rPr>
              <a:t>(agiscono su i pensieri e il comportamento del bambino)</a:t>
            </a:r>
          </a:p>
          <a:p>
            <a:pPr>
              <a:lnSpc>
                <a:spcPct val="90000"/>
              </a:lnSpc>
              <a:buNone/>
            </a:pPr>
            <a:endParaRPr lang="it-IT" altLang="it-IT" dirty="0" smtClean="0">
              <a:latin typeface="Nyala"/>
            </a:endParaRPr>
          </a:p>
          <a:p>
            <a:pPr>
              <a:lnSpc>
                <a:spcPct val="90000"/>
              </a:lnSpc>
              <a:buNone/>
            </a:pPr>
            <a:r>
              <a:rPr lang="it-IT" altLang="it-IT" b="1" dirty="0">
                <a:latin typeface="Nyala"/>
              </a:rPr>
              <a:t>-</a:t>
            </a:r>
            <a:r>
              <a:rPr lang="it-IT" altLang="it-IT" b="1" dirty="0" smtClean="0">
                <a:latin typeface="Nyala"/>
              </a:rPr>
              <a:t> Supporto e Relazione </a:t>
            </a:r>
            <a:r>
              <a:rPr lang="it-IT" altLang="it-IT" dirty="0" smtClean="0">
                <a:latin typeface="Nyala"/>
              </a:rPr>
              <a:t>(supportano e danno forza al bambino e alla famiglia)</a:t>
            </a:r>
          </a:p>
          <a:p>
            <a:pPr>
              <a:buNone/>
            </a:pPr>
            <a:endParaRPr lang="it-IT" altLang="it-IT" b="1" dirty="0" smtClean="0"/>
          </a:p>
          <a:p>
            <a:pPr>
              <a:buNone/>
            </a:pPr>
            <a:endParaRPr lang="it-IT" altLang="it-IT" dirty="0" smtClean="0"/>
          </a:p>
          <a:p>
            <a:endParaRPr lang="it-IT" dirty="0"/>
          </a:p>
        </p:txBody>
      </p:sp>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6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8000"/>
            <a:lum/>
          </a:blip>
          <a:srcRect/>
          <a:stretch>
            <a:fillRect l="-25000" r="-25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ltLang="it-IT" b="1" dirty="0" smtClean="0">
                <a:latin typeface="Nyala"/>
              </a:rPr>
              <a:t>Metodi Fisici</a:t>
            </a:r>
            <a:endParaRPr lang="it-IT" dirty="0">
              <a:latin typeface="Nyala"/>
            </a:endParaRPr>
          </a:p>
        </p:txBody>
      </p:sp>
      <p:sp>
        <p:nvSpPr>
          <p:cNvPr id="3" name="Segnaposto contenuto 2"/>
          <p:cNvSpPr>
            <a:spLocks noGrp="1"/>
          </p:cNvSpPr>
          <p:nvPr>
            <p:ph idx="1"/>
          </p:nvPr>
        </p:nvSpPr>
        <p:spPr>
          <a:xfrm>
            <a:off x="457200" y="1600200"/>
            <a:ext cx="8229600" cy="4853136"/>
          </a:xfrm>
        </p:spPr>
        <p:txBody>
          <a:bodyPr>
            <a:normAutofit/>
          </a:bodyPr>
          <a:lstStyle/>
          <a:p>
            <a:pPr>
              <a:buNone/>
            </a:pPr>
            <a:r>
              <a:rPr lang="it-IT" altLang="it-IT" dirty="0" smtClean="0">
                <a:latin typeface="Nyala"/>
              </a:rPr>
              <a:t>Attivano meccanismi di </a:t>
            </a:r>
            <a:r>
              <a:rPr lang="it-IT" altLang="it-IT" b="1" dirty="0" smtClean="0">
                <a:latin typeface="Nyala"/>
              </a:rPr>
              <a:t>inibizione del dolore.</a:t>
            </a:r>
          </a:p>
          <a:p>
            <a:pPr>
              <a:buNone/>
            </a:pPr>
            <a:endParaRPr lang="it-IT" altLang="it-IT" b="1" dirty="0" smtClean="0">
              <a:latin typeface="Nyala"/>
            </a:endParaRPr>
          </a:p>
          <a:p>
            <a:pPr>
              <a:buNone/>
            </a:pPr>
            <a:r>
              <a:rPr lang="it-IT" altLang="it-IT" dirty="0" smtClean="0">
                <a:latin typeface="Nyala"/>
              </a:rPr>
              <a:t> - Posizione, </a:t>
            </a:r>
            <a:r>
              <a:rPr lang="it-IT" altLang="it-IT" dirty="0">
                <a:latin typeface="Nyala"/>
              </a:rPr>
              <a:t>c</a:t>
            </a:r>
            <a:r>
              <a:rPr lang="it-IT" altLang="it-IT" dirty="0" smtClean="0">
                <a:latin typeface="Nyala"/>
              </a:rPr>
              <a:t>ontatto </a:t>
            </a:r>
            <a:r>
              <a:rPr lang="it-IT" altLang="it-IT" dirty="0" smtClean="0">
                <a:latin typeface="Nyala"/>
              </a:rPr>
              <a:t>Corporeo, </a:t>
            </a:r>
            <a:r>
              <a:rPr lang="it-IT" altLang="it-IT" dirty="0" smtClean="0">
                <a:latin typeface="Nyala"/>
              </a:rPr>
              <a:t>Massaggi</a:t>
            </a:r>
          </a:p>
          <a:p>
            <a:pPr>
              <a:buNone/>
            </a:pPr>
            <a:r>
              <a:rPr lang="it-IT" altLang="it-IT" dirty="0" smtClean="0">
                <a:latin typeface="Nyala"/>
              </a:rPr>
              <a:t> - Ambiente tranquillo, </a:t>
            </a:r>
            <a:r>
              <a:rPr lang="it-IT" altLang="it-IT" smtClean="0">
                <a:latin typeface="Nyala"/>
              </a:rPr>
              <a:t>luci </a:t>
            </a:r>
            <a:r>
              <a:rPr lang="it-IT" altLang="it-IT" smtClean="0">
                <a:latin typeface="Nyala"/>
              </a:rPr>
              <a:t>soffuse, rumori </a:t>
            </a:r>
            <a:r>
              <a:rPr lang="it-IT" altLang="it-IT" dirty="0" smtClean="0">
                <a:latin typeface="Nyala"/>
              </a:rPr>
              <a:t>ridotti.</a:t>
            </a:r>
          </a:p>
          <a:p>
            <a:pPr>
              <a:buNone/>
            </a:pPr>
            <a:endParaRPr lang="it-IT" altLang="it-IT" dirty="0" smtClean="0">
              <a:latin typeface="Nyala"/>
            </a:endParaRPr>
          </a:p>
          <a:p>
            <a:pPr>
              <a:buNone/>
            </a:pPr>
            <a:r>
              <a:rPr lang="it-IT" altLang="it-IT" dirty="0" smtClean="0">
                <a:latin typeface="Nyala"/>
              </a:rPr>
              <a:t>Altre tecniche: Medicina Complementare, TENS, </a:t>
            </a:r>
            <a:r>
              <a:rPr lang="it-IT" altLang="it-IT" dirty="0" smtClean="0">
                <a:latin typeface="Nyala"/>
              </a:rPr>
              <a:t>Crioterapia</a:t>
            </a:r>
            <a:r>
              <a:rPr lang="it-IT" altLang="it-IT" dirty="0">
                <a:latin typeface="Nyala"/>
              </a:rPr>
              <a:t> </a:t>
            </a:r>
            <a:r>
              <a:rPr lang="it-IT" altLang="it-IT" dirty="0" smtClean="0">
                <a:latin typeface="Nyala"/>
              </a:rPr>
              <a:t>e </a:t>
            </a:r>
            <a:r>
              <a:rPr lang="it-IT" altLang="it-IT" dirty="0" smtClean="0">
                <a:latin typeface="Nyala"/>
              </a:rPr>
              <a:t>Agopuntura</a:t>
            </a:r>
            <a:r>
              <a:rPr lang="it-IT" altLang="it-IT" dirty="0" smtClean="0">
                <a:latin typeface="Nyala"/>
              </a:rPr>
              <a:t>.</a:t>
            </a:r>
          </a:p>
          <a:p>
            <a:endParaRPr lang="it-IT" dirty="0"/>
          </a:p>
        </p:txBody>
      </p:sp>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6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6000"/>
            <a:lum/>
          </a:blip>
          <a:srcRect/>
          <a:stretch>
            <a:fillRect l="-27000" r="-27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ltLang="it-IT" dirty="0" smtClean="0"/>
              <a:t>Scelta TNF</a:t>
            </a:r>
            <a:endParaRPr lang="it-IT" dirty="0"/>
          </a:p>
        </p:txBody>
      </p:sp>
      <p:sp>
        <p:nvSpPr>
          <p:cNvPr id="3" name="Segnaposto contenuto 2"/>
          <p:cNvSpPr>
            <a:spLocks noGrp="1"/>
          </p:cNvSpPr>
          <p:nvPr>
            <p:ph idx="1"/>
          </p:nvPr>
        </p:nvSpPr>
        <p:spPr>
          <a:xfrm>
            <a:off x="571472" y="1785926"/>
            <a:ext cx="8229600" cy="4525963"/>
          </a:xfrm>
        </p:spPr>
        <p:txBody>
          <a:bodyPr>
            <a:normAutofit lnSpcReduction="10000"/>
          </a:bodyPr>
          <a:lstStyle/>
          <a:p>
            <a:pPr>
              <a:buNone/>
            </a:pPr>
            <a:r>
              <a:rPr lang="it-IT" altLang="it-IT" dirty="0" smtClean="0"/>
              <a:t>In Base ad Età e Situazione Clinica</a:t>
            </a:r>
          </a:p>
          <a:p>
            <a:pPr>
              <a:buNone/>
            </a:pPr>
            <a:endParaRPr lang="it-IT" altLang="it-IT" dirty="0" smtClean="0"/>
          </a:p>
          <a:p>
            <a:pPr>
              <a:buNone/>
            </a:pPr>
            <a:r>
              <a:rPr lang="it-IT" altLang="it-IT" b="1" dirty="0" smtClean="0"/>
              <a:t>Es: Neonato </a:t>
            </a:r>
          </a:p>
          <a:p>
            <a:pPr>
              <a:buNone/>
            </a:pPr>
            <a:endParaRPr lang="it-IT" altLang="it-IT" b="1" dirty="0" smtClean="0"/>
          </a:p>
          <a:p>
            <a:pPr>
              <a:buNone/>
            </a:pPr>
            <a:r>
              <a:rPr lang="it-IT" altLang="it-IT" dirty="0" smtClean="0"/>
              <a:t>Modificazioni Ambientali (Luci, suoni, ecc.)</a:t>
            </a:r>
          </a:p>
          <a:p>
            <a:pPr>
              <a:buNone/>
            </a:pPr>
            <a:r>
              <a:rPr lang="it-IT" altLang="it-IT" dirty="0" smtClean="0"/>
              <a:t>Metodi fisici: Contatto,Carezze,Massaggi,</a:t>
            </a:r>
          </a:p>
          <a:p>
            <a:pPr>
              <a:buNone/>
            </a:pPr>
            <a:r>
              <a:rPr lang="it-IT" altLang="it-IT" dirty="0" smtClean="0"/>
              <a:t>Cullare,Suzione non nutritiva, Musica dolce</a:t>
            </a:r>
          </a:p>
          <a:p>
            <a:pPr>
              <a:buNone/>
            </a:pPr>
            <a:r>
              <a:rPr lang="it-IT" altLang="it-IT" dirty="0" smtClean="0"/>
              <a:t>Distrazione visiva</a:t>
            </a:r>
          </a:p>
          <a:p>
            <a:endParaRPr lang="it-IT" dirty="0"/>
          </a:p>
        </p:txBody>
      </p:sp>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3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4000"/>
            <a:lum/>
          </a:blip>
          <a:srcRect/>
          <a:stretch>
            <a:fillRect l="-25000" r="-25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0171" y="332656"/>
            <a:ext cx="9033584" cy="720080"/>
          </a:xfrm>
        </p:spPr>
        <p:txBody>
          <a:bodyPr>
            <a:normAutofit fontScale="90000"/>
          </a:bodyPr>
          <a:lstStyle/>
          <a:p>
            <a:r>
              <a:rPr lang="it-IT" altLang="it-IT" b="1" dirty="0" smtClean="0">
                <a:latin typeface="Nyala"/>
              </a:rPr>
              <a:t>Tecniche </a:t>
            </a:r>
            <a:r>
              <a:rPr lang="it-IT" altLang="it-IT" b="1" dirty="0" err="1" smtClean="0">
                <a:latin typeface="Nyala"/>
              </a:rPr>
              <a:t>cognitivo-comportamentali</a:t>
            </a:r>
            <a:endParaRPr lang="it-IT" dirty="0">
              <a:latin typeface="Nyala"/>
            </a:endParaRPr>
          </a:p>
        </p:txBody>
      </p:sp>
      <p:sp>
        <p:nvSpPr>
          <p:cNvPr id="3" name="Segnaposto contenuto 2"/>
          <p:cNvSpPr>
            <a:spLocks noGrp="1"/>
          </p:cNvSpPr>
          <p:nvPr>
            <p:ph idx="1"/>
          </p:nvPr>
        </p:nvSpPr>
        <p:spPr>
          <a:xfrm>
            <a:off x="467544" y="1412776"/>
            <a:ext cx="8229600" cy="4525963"/>
          </a:xfrm>
        </p:spPr>
        <p:txBody>
          <a:bodyPr/>
          <a:lstStyle/>
          <a:p>
            <a:pPr>
              <a:buFontTx/>
              <a:buNone/>
            </a:pPr>
            <a:r>
              <a:rPr lang="it-IT" altLang="it-IT" dirty="0" smtClean="0">
                <a:latin typeface="Nyala"/>
              </a:rPr>
              <a:t>Tecnica </a:t>
            </a:r>
            <a:r>
              <a:rPr lang="it-IT" altLang="it-IT" dirty="0" err="1" smtClean="0">
                <a:latin typeface="Nyala"/>
              </a:rPr>
              <a:t>psicologica-psicoterapica</a:t>
            </a:r>
            <a:endParaRPr lang="it-IT" altLang="it-IT" dirty="0" smtClean="0">
              <a:latin typeface="Nyala"/>
            </a:endParaRPr>
          </a:p>
          <a:p>
            <a:r>
              <a:rPr lang="it-IT" altLang="it-IT" b="1" dirty="0" smtClean="0">
                <a:latin typeface="Nyala"/>
              </a:rPr>
              <a:t>Respiro</a:t>
            </a:r>
            <a:r>
              <a:rPr lang="it-IT" altLang="it-IT" dirty="0" smtClean="0">
                <a:latin typeface="Nyala"/>
              </a:rPr>
              <a:t>- </a:t>
            </a:r>
            <a:r>
              <a:rPr lang="it-IT" altLang="it-IT" b="1" dirty="0" smtClean="0">
                <a:latin typeface="Nyala"/>
              </a:rPr>
              <a:t>Rilassamento-Distrazione</a:t>
            </a:r>
          </a:p>
          <a:p>
            <a:r>
              <a:rPr lang="it-IT" altLang="it-IT" b="1" dirty="0" smtClean="0">
                <a:latin typeface="Nyala"/>
              </a:rPr>
              <a:t>Visualizzazione </a:t>
            </a:r>
            <a:r>
              <a:rPr lang="it-IT" altLang="it-IT" b="1" dirty="0">
                <a:latin typeface="Nyala"/>
              </a:rPr>
              <a:t>:</a:t>
            </a:r>
            <a:r>
              <a:rPr lang="it-IT" altLang="it-IT" dirty="0" smtClean="0">
                <a:latin typeface="Nyala"/>
              </a:rPr>
              <a:t> Immaginazione Guidata</a:t>
            </a:r>
          </a:p>
          <a:p>
            <a:r>
              <a:rPr lang="it-IT" altLang="it-IT" b="1" dirty="0" smtClean="0">
                <a:latin typeface="Nyala"/>
              </a:rPr>
              <a:t>Desensibilizzazione:</a:t>
            </a:r>
            <a:r>
              <a:rPr lang="it-IT" altLang="it-IT" dirty="0" smtClean="0">
                <a:latin typeface="Nyala"/>
              </a:rPr>
              <a:t> Guanto Magico e</a:t>
            </a:r>
          </a:p>
          <a:p>
            <a:pPr>
              <a:buFontTx/>
              <a:buNone/>
            </a:pPr>
            <a:r>
              <a:rPr lang="it-IT" altLang="it-IT" dirty="0" smtClean="0">
                <a:latin typeface="Nyala"/>
              </a:rPr>
              <a:t>Interruttore del Dolore</a:t>
            </a:r>
          </a:p>
          <a:p>
            <a:endParaRPr lang="it-IT" dirty="0"/>
          </a:p>
        </p:txBody>
      </p:sp>
      <p:pic>
        <p:nvPicPr>
          <p:cNvPr id="4" name="Immagine 3" descr="camice.jpg"/>
          <p:cNvPicPr>
            <a:picLocks noChangeAspect="1"/>
          </p:cNvPicPr>
          <p:nvPr/>
        </p:nvPicPr>
        <p:blipFill>
          <a:blip r:embed="rId5" cstate="print"/>
          <a:stretch>
            <a:fillRect/>
          </a:stretch>
        </p:blipFill>
        <p:spPr>
          <a:xfrm>
            <a:off x="1331640" y="4408512"/>
            <a:ext cx="3017119" cy="2037966"/>
          </a:xfrm>
          <a:prstGeom prst="rect">
            <a:avLst/>
          </a:prstGeom>
        </p:spPr>
      </p:pic>
      <p:pic>
        <p:nvPicPr>
          <p:cNvPr id="5" name="Immagine 4" descr="8343.jpg"/>
          <p:cNvPicPr>
            <a:picLocks noChangeAspect="1"/>
          </p:cNvPicPr>
          <p:nvPr/>
        </p:nvPicPr>
        <p:blipFill>
          <a:blip r:embed="rId6"/>
          <a:stretch>
            <a:fillRect/>
          </a:stretch>
        </p:blipFill>
        <p:spPr>
          <a:xfrm>
            <a:off x="4932040" y="4442544"/>
            <a:ext cx="3000396" cy="2022006"/>
          </a:xfrm>
          <a:prstGeom prst="rect">
            <a:avLst/>
          </a:prstGeom>
        </p:spPr>
      </p:pic>
      <p:pic>
        <p:nvPicPr>
          <p:cNvPr id="7" name="Segnale acust. registr.">
            <a:hlinkClick r:id="" action="ppaction://media"/>
          </p:cNvPr>
          <p:cNvPicPr>
            <a:picLocks noRot="1" noChangeAspect="1"/>
          </p:cNvPicPr>
          <p:nvPr>
            <a:wavAudioFile r:embed="rId1" name="Segnale acust. registr."/>
          </p:nvPr>
        </p:nvPicPr>
        <p:blipFill>
          <a:blip r:embed="rId7"/>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par>
                          <p:cTn id="15" fill="hold">
                            <p:stCondLst>
                              <p:cond delay="1000"/>
                            </p:stCondLst>
                            <p:childTnLst>
                              <p:par>
                                <p:cTn id="16" presetID="25"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1" dur="1000" fill="hold"/>
                                        <p:tgtEl>
                                          <p:spTgt spid="5"/>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8151" fill="hold"/>
                                        <p:tgtEl>
                                          <p:spTgt spid="7"/>
                                        </p:tgtEl>
                                      </p:cBhvr>
                                    </p:cmd>
                                  </p:childTnLst>
                                </p:cTn>
                              </p:par>
                            </p:childTnLst>
                          </p:cTn>
                        </p:par>
                      </p:childTnLst>
                    </p:cTn>
                  </p:par>
                </p:childTnLst>
              </p:cTn>
              <p:nextCondLst>
                <p:cond evt="onClick" delay="0">
                  <p:tgtEl>
                    <p:spTgt spid="7"/>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3000"/>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ltLang="it-IT" b="1" dirty="0" smtClean="0">
                <a:latin typeface="Nyala"/>
              </a:rPr>
              <a:t>Metodi Cognitivi</a:t>
            </a:r>
            <a:endParaRPr lang="it-IT" dirty="0">
              <a:latin typeface="Nyala"/>
            </a:endParaRPr>
          </a:p>
        </p:txBody>
      </p:sp>
      <p:sp>
        <p:nvSpPr>
          <p:cNvPr id="4" name="Segnaposto contenuto 3"/>
          <p:cNvSpPr>
            <a:spLocks noGrp="1"/>
          </p:cNvSpPr>
          <p:nvPr>
            <p:ph idx="1"/>
          </p:nvPr>
        </p:nvSpPr>
        <p:spPr/>
        <p:txBody>
          <a:bodyPr>
            <a:normAutofit/>
          </a:bodyPr>
          <a:lstStyle/>
          <a:p>
            <a:pPr marL="0" indent="0">
              <a:buNone/>
            </a:pPr>
            <a:r>
              <a:rPr lang="it-IT" b="1" dirty="0" smtClean="0">
                <a:latin typeface="Nyala"/>
              </a:rPr>
              <a:t>I metodi cognitivi </a:t>
            </a:r>
            <a:r>
              <a:rPr lang="it-IT" dirty="0" smtClean="0">
                <a:latin typeface="Nyala"/>
              </a:rPr>
              <a:t>tendono a deviare l’attenzione dal dolore </a:t>
            </a:r>
            <a:r>
              <a:rPr lang="it-IT" b="1" dirty="0" smtClean="0">
                <a:latin typeface="Nyala"/>
              </a:rPr>
              <a:t>(distrarre) </a:t>
            </a:r>
            <a:r>
              <a:rPr lang="it-IT" dirty="0" smtClean="0">
                <a:latin typeface="Nyala"/>
              </a:rPr>
              <a:t>focalizzandola selettivamente su stimoli diversi o incompatibili con esso.</a:t>
            </a:r>
          </a:p>
          <a:p>
            <a:pPr marL="0" indent="0">
              <a:buNone/>
            </a:pPr>
            <a:endParaRPr lang="it-IT" dirty="0">
              <a:latin typeface="Nyala"/>
            </a:endParaRPr>
          </a:p>
          <a:p>
            <a:pPr marL="0" indent="0">
              <a:buNone/>
            </a:pPr>
            <a:r>
              <a:rPr lang="it-IT" dirty="0" smtClean="0">
                <a:latin typeface="Nyala"/>
              </a:rPr>
              <a:t>Questo rallenta/inibisce il </a:t>
            </a:r>
            <a:r>
              <a:rPr lang="it-IT" dirty="0" err="1" smtClean="0">
                <a:latin typeface="Nyala"/>
              </a:rPr>
              <a:t>processamento</a:t>
            </a:r>
            <a:r>
              <a:rPr lang="it-IT" dirty="0" smtClean="0">
                <a:latin typeface="Nyala"/>
              </a:rPr>
              <a:t> delle componenti sensoriale e affettiva del dolore.</a:t>
            </a:r>
            <a:endParaRPr lang="it-IT" dirty="0">
              <a:latin typeface="Nyala"/>
            </a:endParaRPr>
          </a:p>
        </p:txBody>
      </p:sp>
      <p:pic>
        <p:nvPicPr>
          <p:cNvPr id="6"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2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1000"/>
            <a:lum/>
          </a:blip>
          <a:srcRect/>
          <a:stretch>
            <a:fillRect t="-13000" b="-13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Nyala"/>
              </a:rPr>
              <a:t>Distrazione: a </a:t>
            </a:r>
            <a:r>
              <a:rPr lang="it-IT" dirty="0">
                <a:latin typeface="Nyala"/>
              </a:rPr>
              <a:t>tutte le età</a:t>
            </a:r>
          </a:p>
        </p:txBody>
      </p:sp>
      <p:sp>
        <p:nvSpPr>
          <p:cNvPr id="3" name="Segnaposto contenuto 2"/>
          <p:cNvSpPr>
            <a:spLocks noGrp="1"/>
          </p:cNvSpPr>
          <p:nvPr>
            <p:ph idx="1"/>
          </p:nvPr>
        </p:nvSpPr>
        <p:spPr/>
        <p:txBody>
          <a:bodyPr>
            <a:normAutofit fontScale="92500" lnSpcReduction="20000"/>
          </a:bodyPr>
          <a:lstStyle/>
          <a:p>
            <a:pPr>
              <a:buNone/>
            </a:pPr>
            <a:r>
              <a:rPr lang="it-IT" dirty="0" smtClean="0">
                <a:latin typeface="Nyala"/>
              </a:rPr>
              <a:t>    È una tecnica con cui aiutare il piccolo a focalizzare l' attenzione su uno stimolo  diverso (magari piacevole e interessante per il bambino) che permette di allontanare la  concentrazione dal dolore, riuscendo così a ridurre l'ansia e la paura.</a:t>
            </a:r>
          </a:p>
          <a:p>
            <a:pPr>
              <a:buNone/>
            </a:pPr>
            <a:endParaRPr lang="it-IT" dirty="0" smtClean="0">
              <a:latin typeface="Nyala"/>
            </a:endParaRPr>
          </a:p>
          <a:p>
            <a:pPr>
              <a:buNone/>
            </a:pPr>
            <a:r>
              <a:rPr lang="it-IT" dirty="0" smtClean="0">
                <a:latin typeface="Nyala"/>
              </a:rPr>
              <a:t>    - È </a:t>
            </a:r>
            <a:r>
              <a:rPr lang="it-IT" dirty="0">
                <a:latin typeface="Nyala"/>
              </a:rPr>
              <a:t>una strategia attiva </a:t>
            </a:r>
            <a:r>
              <a:rPr lang="it-IT" dirty="0" smtClean="0">
                <a:latin typeface="Nyala"/>
              </a:rPr>
              <a:t>.</a:t>
            </a:r>
          </a:p>
          <a:p>
            <a:pPr>
              <a:buNone/>
            </a:pPr>
            <a:endParaRPr lang="it-IT" dirty="0">
              <a:latin typeface="Nyala"/>
            </a:endParaRPr>
          </a:p>
          <a:p>
            <a:pPr>
              <a:buNone/>
            </a:pPr>
            <a:r>
              <a:rPr lang="it-IT" dirty="0" smtClean="0">
                <a:latin typeface="Nyala"/>
              </a:rPr>
              <a:t>    - Stimoli </a:t>
            </a:r>
            <a:r>
              <a:rPr lang="it-IT" dirty="0">
                <a:latin typeface="Nyala"/>
              </a:rPr>
              <a:t>adeguati all’età e secondo il gusto dei </a:t>
            </a:r>
            <a:br>
              <a:rPr lang="it-IT" dirty="0">
                <a:latin typeface="Nyala"/>
              </a:rPr>
            </a:br>
            <a:r>
              <a:rPr lang="it-IT" dirty="0" smtClean="0">
                <a:latin typeface="Nyala"/>
              </a:rPr>
              <a:t>   bambini.</a:t>
            </a:r>
            <a:endParaRPr lang="it-IT" dirty="0">
              <a:latin typeface="Nyala"/>
            </a:endParaRPr>
          </a:p>
        </p:txBody>
      </p:sp>
      <p:pic>
        <p:nvPicPr>
          <p:cNvPr id="6"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7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8000"/>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Nyala"/>
              </a:rPr>
              <a:t>RESPIRAZIONE ( dai 4-5 anni)</a:t>
            </a:r>
            <a:endParaRPr lang="it-IT" dirty="0">
              <a:latin typeface="Nyala"/>
            </a:endParaRPr>
          </a:p>
        </p:txBody>
      </p:sp>
      <p:sp>
        <p:nvSpPr>
          <p:cNvPr id="3" name="Segnaposto contenuto 2"/>
          <p:cNvSpPr>
            <a:spLocks noGrp="1"/>
          </p:cNvSpPr>
          <p:nvPr>
            <p:ph idx="1"/>
          </p:nvPr>
        </p:nvSpPr>
        <p:spPr/>
        <p:txBody>
          <a:bodyPr/>
          <a:lstStyle/>
          <a:p>
            <a:pPr>
              <a:buNone/>
            </a:pPr>
            <a:r>
              <a:rPr lang="it-IT" dirty="0" smtClean="0">
                <a:latin typeface="Nyala"/>
              </a:rPr>
              <a:t>- Controllo </a:t>
            </a:r>
            <a:r>
              <a:rPr lang="it-IT" dirty="0">
                <a:latin typeface="Nyala"/>
              </a:rPr>
              <a:t>e percezione </a:t>
            </a:r>
            <a:r>
              <a:rPr lang="it-IT" dirty="0" smtClean="0">
                <a:latin typeface="Nyala"/>
              </a:rPr>
              <a:t>degli </a:t>
            </a:r>
            <a:r>
              <a:rPr lang="it-IT" dirty="0">
                <a:latin typeface="Nyala"/>
              </a:rPr>
              <a:t>atti </a:t>
            </a:r>
            <a:r>
              <a:rPr lang="it-IT" dirty="0" smtClean="0">
                <a:latin typeface="Nyala"/>
              </a:rPr>
              <a:t>respiratori</a:t>
            </a:r>
          </a:p>
          <a:p>
            <a:pPr>
              <a:buNone/>
            </a:pPr>
            <a:endParaRPr lang="it-IT" dirty="0" smtClean="0">
              <a:latin typeface="Nyala"/>
            </a:endParaRPr>
          </a:p>
          <a:p>
            <a:pPr>
              <a:buNone/>
            </a:pPr>
            <a:r>
              <a:rPr lang="it-IT" dirty="0" smtClean="0">
                <a:latin typeface="Nyala"/>
              </a:rPr>
              <a:t>- BOLLE </a:t>
            </a:r>
            <a:r>
              <a:rPr lang="it-IT" dirty="0">
                <a:latin typeface="Nyala"/>
              </a:rPr>
              <a:t>DI SAPONE (</a:t>
            </a:r>
            <a:r>
              <a:rPr lang="it-IT" dirty="0" smtClean="0">
                <a:latin typeface="Nyala"/>
              </a:rPr>
              <a:t>adatte </a:t>
            </a:r>
            <a:r>
              <a:rPr lang="it-IT" dirty="0">
                <a:latin typeface="Nyala"/>
              </a:rPr>
              <a:t>per i bambini più </a:t>
            </a:r>
            <a:r>
              <a:rPr lang="it-IT" dirty="0" smtClean="0">
                <a:latin typeface="Nyala"/>
              </a:rPr>
              <a:t>piccoli)</a:t>
            </a:r>
            <a:endParaRPr lang="it-IT" dirty="0">
              <a:latin typeface="Nyala"/>
            </a:endParaRPr>
          </a:p>
        </p:txBody>
      </p:sp>
      <p:pic>
        <p:nvPicPr>
          <p:cNvPr id="5" name="Immagine 4" descr="images.jpg"/>
          <p:cNvPicPr>
            <a:picLocks noChangeAspect="1"/>
          </p:cNvPicPr>
          <p:nvPr/>
        </p:nvPicPr>
        <p:blipFill>
          <a:blip r:embed="rId5"/>
          <a:stretch>
            <a:fillRect/>
          </a:stretch>
        </p:blipFill>
        <p:spPr>
          <a:xfrm>
            <a:off x="2714612" y="4143380"/>
            <a:ext cx="3476516" cy="2214578"/>
          </a:xfrm>
          <a:prstGeom prst="rect">
            <a:avLst/>
          </a:prstGeom>
        </p:spPr>
      </p:pic>
      <p:pic>
        <p:nvPicPr>
          <p:cNvPr id="7" name="Segnale acust. registr.">
            <a:hlinkClick r:id="" action="ppaction://media"/>
          </p:cNvPr>
          <p:cNvPicPr>
            <a:picLocks noRot="1" noChangeAspect="1"/>
          </p:cNvPicPr>
          <p:nvPr>
            <a:wavAudioFile r:embed="rId1" name="Segnale acust. registr."/>
          </p:nvPr>
        </p:nvPicPr>
        <p:blipFill>
          <a:blip r:embed="rId6"/>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4670" fill="hold"/>
                                        <p:tgtEl>
                                          <p:spTgt spid="7"/>
                                        </p:tgtEl>
                                      </p:cBhvr>
                                    </p:cmd>
                                  </p:childTnLst>
                                </p:cTn>
                              </p:par>
                            </p:childTnLst>
                          </p:cTn>
                        </p:par>
                      </p:childTnLst>
                    </p:cTn>
                  </p:par>
                </p:childTnLst>
              </p:cTn>
              <p:nextCondLst>
                <p:cond evt="onClick" delay="0">
                  <p:tgtEl>
                    <p:spTgt spid="7"/>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1000"/>
            <a:lum/>
          </a:blip>
          <a:srcRect/>
          <a:stretch>
            <a:fillRect t="-13000" b="-13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76672"/>
            <a:ext cx="8229600" cy="5904656"/>
          </a:xfrm>
        </p:spPr>
        <p:txBody>
          <a:bodyPr>
            <a:normAutofit fontScale="70000" lnSpcReduction="20000"/>
          </a:bodyPr>
          <a:lstStyle/>
          <a:p>
            <a:r>
              <a:rPr lang="it-IT" dirty="0" smtClean="0">
                <a:latin typeface="Nyala"/>
              </a:rPr>
              <a:t>Invitare ad un respiro profondo, espandendo i polmoni, sentendo l’aria che entra ed esce e portando a una respirazione sempre più lenta e profonda. </a:t>
            </a:r>
          </a:p>
          <a:p>
            <a:pPr marL="0" indent="0">
              <a:buNone/>
            </a:pPr>
            <a:endParaRPr lang="it-IT" dirty="0" smtClean="0">
              <a:latin typeface="Nyala"/>
            </a:endParaRPr>
          </a:p>
          <a:p>
            <a:r>
              <a:rPr lang="it-IT" dirty="0" smtClean="0">
                <a:latin typeface="Nyala"/>
              </a:rPr>
              <a:t>Questa tecnica cattura l’attenzione del bambino, riduce la tensione muscolare, rilassa il diaframma e  aumenta l’ossigenazione del corpo. </a:t>
            </a:r>
          </a:p>
          <a:p>
            <a:pPr marL="0" indent="0">
              <a:buNone/>
            </a:pPr>
            <a:endParaRPr lang="it-IT" dirty="0" smtClean="0">
              <a:latin typeface="Nyala"/>
            </a:endParaRPr>
          </a:p>
          <a:p>
            <a:r>
              <a:rPr lang="it-IT" dirty="0" smtClean="0">
                <a:latin typeface="Nyala"/>
              </a:rPr>
              <a:t>Ai bambini più piccoli può essere insegnato a respirare  profondamente soffiando bolle di sapone oppure possono essere incoraggiati a “buttar fuori”  la paura e il dolore attraverso una “nuvola rossa”. </a:t>
            </a:r>
          </a:p>
          <a:p>
            <a:pPr marL="0" indent="0">
              <a:buNone/>
            </a:pPr>
            <a:endParaRPr lang="it-IT" dirty="0" smtClean="0">
              <a:latin typeface="Nyala"/>
            </a:endParaRPr>
          </a:p>
          <a:p>
            <a:r>
              <a:rPr lang="it-IT" dirty="0" smtClean="0">
                <a:latin typeface="Nyala"/>
              </a:rPr>
              <a:t>Questa tecnica consiste nell’invitare il  bambino a immaginare di concentrare tutto il dolore in una nuvola rossa che viene poi  soffiata fuori dal corpo con tutta l’energia possibile e, una volta fatta uscire, può immaginare  che la nuvola di dolore si trasformi in qualcosa di diverso e che il dolore possa essere allontanato soffiando.</a:t>
            </a:r>
            <a:endParaRPr lang="it-IT" dirty="0">
              <a:latin typeface="Nyala"/>
            </a:endParaRPr>
          </a:p>
        </p:txBody>
      </p:sp>
      <p:pic>
        <p:nvPicPr>
          <p:cNvPr id="4"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6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1000"/>
            <a:lum/>
          </a:blip>
          <a:srcRect/>
          <a:stretch>
            <a:fillRect l="-6000" r="-6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4" y="836712"/>
            <a:ext cx="8229600" cy="5554683"/>
          </a:xfrm>
        </p:spPr>
        <p:txBody>
          <a:bodyPr>
            <a:normAutofit fontScale="55000" lnSpcReduction="20000"/>
          </a:bodyPr>
          <a:lstStyle/>
          <a:p>
            <a:pPr>
              <a:buNone/>
            </a:pPr>
            <a:r>
              <a:rPr lang="it-IT" altLang="it-IT" sz="6500" dirty="0" smtClean="0">
                <a:latin typeface="Nyala" pitchFamily="2" charset="0"/>
              </a:rPr>
              <a:t>Di conseguenza l’approccio alla Persona Malata deve essere </a:t>
            </a:r>
            <a:r>
              <a:rPr lang="it-IT" altLang="it-IT" sz="6500" b="1" dirty="0" smtClean="0">
                <a:latin typeface="Nyala" pitchFamily="2" charset="0"/>
              </a:rPr>
              <a:t>Globale</a:t>
            </a:r>
            <a:r>
              <a:rPr lang="it-IT" altLang="it-IT" sz="6500" dirty="0" smtClean="0">
                <a:latin typeface="Nyala" pitchFamily="2" charset="0"/>
              </a:rPr>
              <a:t> .</a:t>
            </a:r>
          </a:p>
          <a:p>
            <a:pPr>
              <a:buNone/>
            </a:pPr>
            <a:endParaRPr lang="it-IT" altLang="it-IT" sz="6500" dirty="0" smtClean="0">
              <a:latin typeface="Nyala" pitchFamily="2" charset="0"/>
            </a:endParaRPr>
          </a:p>
          <a:p>
            <a:pPr>
              <a:buNone/>
            </a:pPr>
            <a:r>
              <a:rPr lang="it-IT" altLang="it-IT" sz="6500" dirty="0" smtClean="0">
                <a:latin typeface="Nyala" pitchFamily="2" charset="0"/>
              </a:rPr>
              <a:t>-  le cure non dovranno più solo essere rivolte al corpo e alla malattia  </a:t>
            </a:r>
          </a:p>
          <a:p>
            <a:pPr marL="373063" indent="-373063" defTabSz="995363">
              <a:buNone/>
            </a:pPr>
            <a:r>
              <a:rPr lang="it-IT" altLang="it-IT" sz="6500" dirty="0" smtClean="0">
                <a:latin typeface="Nyala" pitchFamily="2" charset="0"/>
              </a:rPr>
              <a:t>        “Modello </a:t>
            </a:r>
            <a:r>
              <a:rPr lang="it-IT" altLang="it-IT" sz="6500" b="1" dirty="0" smtClean="0">
                <a:latin typeface="Nyala" pitchFamily="2" charset="0"/>
              </a:rPr>
              <a:t>biologico,</a:t>
            </a:r>
            <a:r>
              <a:rPr lang="it-IT" altLang="it-IT" sz="6500" dirty="0" smtClean="0">
                <a:latin typeface="Nyala" pitchFamily="2" charset="0"/>
              </a:rPr>
              <a:t> medico- chirurgico “</a:t>
            </a:r>
          </a:p>
          <a:p>
            <a:pPr marL="373063" indent="-373063" defTabSz="995363">
              <a:buNone/>
            </a:pPr>
            <a:endParaRPr lang="it-IT" altLang="it-IT" sz="6500" dirty="0" smtClean="0">
              <a:latin typeface="Nyala" pitchFamily="2" charset="0"/>
            </a:endParaRPr>
          </a:p>
          <a:p>
            <a:pPr marL="373063" indent="-373063" defTabSz="995363">
              <a:buNone/>
            </a:pPr>
            <a:r>
              <a:rPr lang="it-IT" altLang="it-IT" sz="6500" dirty="0" smtClean="0">
                <a:latin typeface="Nyala" pitchFamily="2" charset="0"/>
              </a:rPr>
              <a:t>-  Ma alla persona  nella sua </a:t>
            </a:r>
            <a:r>
              <a:rPr lang="it-IT" altLang="it-IT" sz="6500" b="1" dirty="0" smtClean="0">
                <a:latin typeface="Nyala" pitchFamily="2" charset="0"/>
              </a:rPr>
              <a:t>Globalità, </a:t>
            </a:r>
            <a:r>
              <a:rPr lang="it-IT" altLang="it-IT" sz="6500" dirty="0" smtClean="0">
                <a:latin typeface="Nyala" pitchFamily="2" charset="0"/>
              </a:rPr>
              <a:t>puntando all’umanizzazione delle cure ed alla qualità di vita del malato.</a:t>
            </a:r>
          </a:p>
          <a:p>
            <a:pPr>
              <a:buNone/>
            </a:pPr>
            <a:r>
              <a:rPr lang="it-IT" altLang="it-IT" dirty="0" smtClean="0"/>
              <a:t> </a:t>
            </a:r>
            <a:br>
              <a:rPr lang="it-IT" altLang="it-IT" dirty="0" smtClean="0"/>
            </a:br>
            <a:r>
              <a:rPr lang="it-IT" altLang="it-IT" dirty="0" smtClean="0"/>
              <a:t> </a:t>
            </a:r>
            <a:endParaRPr lang="it-IT" dirty="0"/>
          </a:p>
        </p:txBody>
      </p:sp>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8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79512" y="44624"/>
            <a:ext cx="8820472"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olo 1"/>
          <p:cNvSpPr>
            <a:spLocks noGrp="1"/>
          </p:cNvSpPr>
          <p:nvPr>
            <p:ph type="title"/>
          </p:nvPr>
        </p:nvSpPr>
        <p:spPr/>
        <p:txBody>
          <a:bodyPr/>
          <a:lstStyle/>
          <a:p>
            <a:r>
              <a:rPr lang="it-IT" dirty="0" smtClean="0">
                <a:latin typeface="Nyala"/>
              </a:rPr>
              <a:t>LE BOLLE DI SAPONE:</a:t>
            </a:r>
            <a:endParaRPr lang="it-IT" dirty="0">
              <a:latin typeface="Nyala"/>
            </a:endParaRPr>
          </a:p>
        </p:txBody>
      </p:sp>
      <p:sp>
        <p:nvSpPr>
          <p:cNvPr id="3" name="Segnaposto contenuto 2"/>
          <p:cNvSpPr>
            <a:spLocks noGrp="1"/>
          </p:cNvSpPr>
          <p:nvPr>
            <p:ph idx="1"/>
          </p:nvPr>
        </p:nvSpPr>
        <p:spPr>
          <a:xfrm>
            <a:off x="611560" y="1844824"/>
            <a:ext cx="8229600" cy="4525963"/>
          </a:xfrm>
        </p:spPr>
        <p:txBody>
          <a:bodyPr/>
          <a:lstStyle/>
          <a:p>
            <a:pPr>
              <a:buFontTx/>
              <a:buChar char="-"/>
            </a:pPr>
            <a:r>
              <a:rPr lang="it-IT" dirty="0" smtClean="0">
                <a:latin typeface="Nyala"/>
              </a:rPr>
              <a:t>Respirazione </a:t>
            </a:r>
            <a:r>
              <a:rPr lang="it-IT" dirty="0">
                <a:latin typeface="Nyala"/>
              </a:rPr>
              <a:t>+ Distrazione </a:t>
            </a:r>
            <a:endParaRPr lang="it-IT" dirty="0" smtClean="0">
              <a:latin typeface="Nyala"/>
            </a:endParaRPr>
          </a:p>
          <a:p>
            <a:pPr marL="0" indent="0">
              <a:buNone/>
            </a:pPr>
            <a:endParaRPr lang="it-IT" dirty="0" smtClean="0">
              <a:latin typeface="Nyala"/>
            </a:endParaRPr>
          </a:p>
          <a:p>
            <a:pPr>
              <a:buFontTx/>
              <a:buChar char="-"/>
            </a:pPr>
            <a:r>
              <a:rPr lang="it-IT" dirty="0" smtClean="0">
                <a:latin typeface="Nyala"/>
              </a:rPr>
              <a:t>Divertenti</a:t>
            </a:r>
            <a:r>
              <a:rPr lang="it-IT" dirty="0">
                <a:latin typeface="Nyala"/>
              </a:rPr>
              <a:t>, facili da </a:t>
            </a:r>
            <a:r>
              <a:rPr lang="it-IT" dirty="0" smtClean="0">
                <a:latin typeface="Nyala"/>
              </a:rPr>
              <a:t>usare</a:t>
            </a:r>
          </a:p>
          <a:p>
            <a:pPr marL="0" indent="0">
              <a:buNone/>
            </a:pPr>
            <a:endParaRPr lang="it-IT" dirty="0" smtClean="0">
              <a:latin typeface="Nyala"/>
            </a:endParaRPr>
          </a:p>
          <a:p>
            <a:pPr>
              <a:buFontTx/>
              <a:buChar char="-"/>
            </a:pPr>
            <a:r>
              <a:rPr lang="it-IT" dirty="0" smtClean="0">
                <a:latin typeface="Nyala"/>
              </a:rPr>
              <a:t>Immediate </a:t>
            </a:r>
            <a:r>
              <a:rPr lang="it-IT" dirty="0">
                <a:latin typeface="Nyala"/>
              </a:rPr>
              <a:t>per distrarre il bambino</a:t>
            </a:r>
          </a:p>
        </p:txBody>
      </p:sp>
      <p:pic>
        <p:nvPicPr>
          <p:cNvPr id="6"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3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6000"/>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79512" y="260648"/>
            <a:ext cx="8856984" cy="778098"/>
          </a:xfrm>
        </p:spPr>
        <p:txBody>
          <a:bodyPr>
            <a:normAutofit/>
          </a:bodyPr>
          <a:lstStyle/>
          <a:p>
            <a:r>
              <a:rPr lang="it-IT" dirty="0" smtClean="0">
                <a:latin typeface="Nyala"/>
              </a:rPr>
              <a:t>RILASSAMENTO (dai 4-5 anni in poi)</a:t>
            </a:r>
            <a:endParaRPr lang="it-IT" dirty="0">
              <a:latin typeface="Nyala"/>
            </a:endParaRPr>
          </a:p>
        </p:txBody>
      </p:sp>
      <p:sp>
        <p:nvSpPr>
          <p:cNvPr id="9" name="Segnaposto contenuto 8"/>
          <p:cNvSpPr>
            <a:spLocks noGrp="1"/>
          </p:cNvSpPr>
          <p:nvPr>
            <p:ph idx="1"/>
          </p:nvPr>
        </p:nvSpPr>
        <p:spPr/>
        <p:txBody>
          <a:bodyPr>
            <a:normAutofit fontScale="92500" lnSpcReduction="10000"/>
          </a:bodyPr>
          <a:lstStyle/>
          <a:p>
            <a:r>
              <a:rPr lang="it-IT" dirty="0">
                <a:latin typeface="Nyala"/>
              </a:rPr>
              <a:t>Invito a percepire i propri </a:t>
            </a:r>
            <a:r>
              <a:rPr lang="it-IT" dirty="0" smtClean="0">
                <a:latin typeface="Nyala"/>
              </a:rPr>
              <a:t>muscoli </a:t>
            </a:r>
            <a:r>
              <a:rPr lang="it-IT" dirty="0">
                <a:latin typeface="Nyala"/>
              </a:rPr>
              <a:t>ed a rilasciarli  </a:t>
            </a:r>
            <a:r>
              <a:rPr lang="it-IT" dirty="0" smtClean="0">
                <a:latin typeface="Nyala"/>
              </a:rPr>
              <a:t>progressivamente </a:t>
            </a:r>
            <a:r>
              <a:rPr lang="it-IT" dirty="0">
                <a:latin typeface="Nyala"/>
              </a:rPr>
              <a:t>(dalla </a:t>
            </a:r>
            <a:r>
              <a:rPr lang="it-IT" dirty="0" smtClean="0">
                <a:latin typeface="Nyala"/>
              </a:rPr>
              <a:t>testa </a:t>
            </a:r>
            <a:r>
              <a:rPr lang="it-IT" dirty="0">
                <a:latin typeface="Nyala"/>
              </a:rPr>
              <a:t>ai piedi, o viceversa</a:t>
            </a:r>
            <a:r>
              <a:rPr lang="it-IT" dirty="0" smtClean="0">
                <a:latin typeface="Nyala"/>
              </a:rPr>
              <a:t>).</a:t>
            </a:r>
          </a:p>
          <a:p>
            <a:pPr marL="0" indent="0">
              <a:buNone/>
            </a:pPr>
            <a:endParaRPr lang="it-IT" dirty="0" smtClean="0">
              <a:latin typeface="Nyala"/>
            </a:endParaRPr>
          </a:p>
          <a:p>
            <a:pPr>
              <a:buNone/>
            </a:pPr>
            <a:r>
              <a:rPr lang="it-IT" dirty="0" smtClean="0">
                <a:latin typeface="Nyala"/>
              </a:rPr>
              <a:t>“</a:t>
            </a:r>
            <a:r>
              <a:rPr lang="it-IT" dirty="0">
                <a:latin typeface="Nyala"/>
              </a:rPr>
              <a:t>I tuoi muscoli sono </a:t>
            </a:r>
            <a:r>
              <a:rPr lang="it-IT" dirty="0" smtClean="0">
                <a:latin typeface="Nyala"/>
              </a:rPr>
              <a:t>come </a:t>
            </a:r>
            <a:r>
              <a:rPr lang="it-IT" dirty="0">
                <a:latin typeface="Nyala"/>
              </a:rPr>
              <a:t>una marionetta</a:t>
            </a:r>
            <a:r>
              <a:rPr lang="it-IT" dirty="0" smtClean="0">
                <a:latin typeface="Nyala"/>
              </a:rPr>
              <a:t>”</a:t>
            </a:r>
          </a:p>
          <a:p>
            <a:pPr>
              <a:buNone/>
            </a:pPr>
            <a:endParaRPr lang="it-IT" dirty="0" smtClean="0">
              <a:latin typeface="Nyala"/>
            </a:endParaRPr>
          </a:p>
          <a:p>
            <a:r>
              <a:rPr lang="it-IT" dirty="0" smtClean="0">
                <a:latin typeface="Nyala"/>
              </a:rPr>
              <a:t>Come per la respirazione, il rilassamento è una strategia molto utile per il dolore cronico per ridurre la rigidità muscolare, l’ansia e la tensione che possono incrementare  l’intensità del dolore;</a:t>
            </a:r>
            <a:endParaRPr lang="it-IT" dirty="0">
              <a:latin typeface="Nyala"/>
            </a:endParaRPr>
          </a:p>
        </p:txBody>
      </p:sp>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0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000"/>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07504" y="116632"/>
            <a:ext cx="8939336" cy="926976"/>
          </a:xfrm>
        </p:spPr>
        <p:txBody>
          <a:bodyPr>
            <a:normAutofit/>
          </a:bodyPr>
          <a:lstStyle/>
          <a:p>
            <a:r>
              <a:rPr lang="it-IT" sz="3800" dirty="0" smtClean="0">
                <a:latin typeface="Nyala"/>
              </a:rPr>
              <a:t>VISUALIZZAZIONE (dai 6 anni in poi)</a:t>
            </a:r>
            <a:endParaRPr lang="it-IT" sz="3800" dirty="0">
              <a:latin typeface="Nyala"/>
            </a:endParaRPr>
          </a:p>
        </p:txBody>
      </p:sp>
      <p:sp>
        <p:nvSpPr>
          <p:cNvPr id="3" name="Segnaposto contenuto 2"/>
          <p:cNvSpPr>
            <a:spLocks noGrp="1"/>
          </p:cNvSpPr>
          <p:nvPr>
            <p:ph idx="1"/>
          </p:nvPr>
        </p:nvSpPr>
        <p:spPr>
          <a:xfrm>
            <a:off x="428596" y="1285860"/>
            <a:ext cx="8229600" cy="4525963"/>
          </a:xfrm>
        </p:spPr>
        <p:txBody>
          <a:bodyPr>
            <a:normAutofit/>
          </a:bodyPr>
          <a:lstStyle/>
          <a:p>
            <a:pPr>
              <a:buNone/>
            </a:pPr>
            <a:r>
              <a:rPr lang="it-IT" dirty="0" smtClean="0">
                <a:latin typeface="Nyala"/>
              </a:rPr>
              <a:t>-  Si </a:t>
            </a:r>
            <a:r>
              <a:rPr lang="it-IT" dirty="0">
                <a:latin typeface="Nyala"/>
              </a:rPr>
              <a:t>utilizza l’immaginazione del </a:t>
            </a:r>
            <a:r>
              <a:rPr lang="it-IT" dirty="0" smtClean="0">
                <a:latin typeface="Nyala"/>
              </a:rPr>
              <a:t>bambino </a:t>
            </a:r>
            <a:r>
              <a:rPr lang="it-IT" dirty="0">
                <a:latin typeface="Nyala"/>
              </a:rPr>
              <a:t>in </a:t>
            </a:r>
            <a:r>
              <a:rPr lang="it-IT" dirty="0" smtClean="0">
                <a:latin typeface="Nyala"/>
              </a:rPr>
              <a:t>modo che </a:t>
            </a:r>
            <a:r>
              <a:rPr lang="it-IT" dirty="0">
                <a:latin typeface="Nyala"/>
              </a:rPr>
              <a:t>si  </a:t>
            </a:r>
            <a:r>
              <a:rPr lang="it-IT" dirty="0" smtClean="0">
                <a:latin typeface="Nyala"/>
              </a:rPr>
              <a:t>concentri </a:t>
            </a:r>
            <a:r>
              <a:rPr lang="it-IT" dirty="0">
                <a:latin typeface="Nyala"/>
              </a:rPr>
              <a:t>su un’immagine </a:t>
            </a:r>
            <a:r>
              <a:rPr lang="it-IT" dirty="0" smtClean="0">
                <a:latin typeface="Nyala"/>
              </a:rPr>
              <a:t>mentale </a:t>
            </a:r>
            <a:r>
              <a:rPr lang="it-IT" dirty="0">
                <a:latin typeface="Nyala"/>
              </a:rPr>
              <a:t>di un’esperienza  </a:t>
            </a:r>
            <a:r>
              <a:rPr lang="it-IT" dirty="0" smtClean="0">
                <a:latin typeface="Nyala"/>
              </a:rPr>
              <a:t>piacevole.</a:t>
            </a:r>
            <a:endParaRPr lang="it-IT" dirty="0">
              <a:latin typeface="Nyala"/>
            </a:endParaRPr>
          </a:p>
          <a:p>
            <a:pPr>
              <a:buFontTx/>
              <a:buChar char="-"/>
            </a:pPr>
            <a:r>
              <a:rPr lang="it-IT" dirty="0" smtClean="0">
                <a:latin typeface="Nyala"/>
              </a:rPr>
              <a:t>Esperienza multisensoriale</a:t>
            </a:r>
          </a:p>
          <a:p>
            <a:pPr>
              <a:buFontTx/>
              <a:buChar char="-"/>
            </a:pPr>
            <a:r>
              <a:rPr lang="it-IT" dirty="0">
                <a:latin typeface="Nyala"/>
              </a:rPr>
              <a:t>Devono essere </a:t>
            </a:r>
            <a:r>
              <a:rPr lang="it-IT" dirty="0" smtClean="0">
                <a:latin typeface="Nyala"/>
              </a:rPr>
              <a:t>stimolati </a:t>
            </a:r>
            <a:r>
              <a:rPr lang="it-IT" dirty="0">
                <a:latin typeface="Nyala"/>
              </a:rPr>
              <a:t>i 5 </a:t>
            </a:r>
            <a:r>
              <a:rPr lang="it-IT" dirty="0" smtClean="0">
                <a:latin typeface="Nyala"/>
              </a:rPr>
              <a:t>sensi</a:t>
            </a:r>
          </a:p>
          <a:p>
            <a:pPr>
              <a:buFontTx/>
              <a:buChar char="-"/>
            </a:pPr>
            <a:r>
              <a:rPr lang="it-IT" dirty="0" smtClean="0">
                <a:latin typeface="Nyala"/>
              </a:rPr>
              <a:t>L'immaginazione è </a:t>
            </a:r>
            <a:r>
              <a:rPr lang="it-IT" dirty="0">
                <a:latin typeface="Nyala"/>
              </a:rPr>
              <a:t>in grado di  </a:t>
            </a:r>
            <a:r>
              <a:rPr lang="it-IT" dirty="0" smtClean="0">
                <a:latin typeface="Nyala"/>
              </a:rPr>
              <a:t>provocare reazioni fisiche.</a:t>
            </a:r>
            <a:endParaRPr lang="it-IT" dirty="0">
              <a:latin typeface="Nyala"/>
            </a:endParaRPr>
          </a:p>
        </p:txBody>
      </p:sp>
      <p:pic>
        <p:nvPicPr>
          <p:cNvPr id="4" name="Immagine 3" descr="Screenshot 2021-10-06 at 22-53-44 Fantasia dei bambini e discriminazione tra eventi reali e immaginari .png"/>
          <p:cNvPicPr>
            <a:picLocks noChangeAspect="1"/>
          </p:cNvPicPr>
          <p:nvPr/>
        </p:nvPicPr>
        <p:blipFill>
          <a:blip r:embed="rId5"/>
          <a:stretch>
            <a:fillRect/>
          </a:stretch>
        </p:blipFill>
        <p:spPr>
          <a:xfrm>
            <a:off x="4499992" y="4653136"/>
            <a:ext cx="3159956" cy="1775152"/>
          </a:xfrm>
          <a:prstGeom prst="rect">
            <a:avLst/>
          </a:prstGeom>
        </p:spPr>
      </p:pic>
      <p:pic>
        <p:nvPicPr>
          <p:cNvPr id="6" name="Segnale acust. registr.">
            <a:hlinkClick r:id="" action="ppaction://media"/>
          </p:cNvPr>
          <p:cNvPicPr>
            <a:picLocks noRot="1" noChangeAspect="1"/>
          </p:cNvPicPr>
          <p:nvPr>
            <a:wavAudioFile r:embed="rId1" name="Segnale acust. registr."/>
          </p:nvPr>
        </p:nvPicPr>
        <p:blipFill>
          <a:blip r:embed="rId6"/>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871" fill="hold"/>
                                        <p:tgtEl>
                                          <p:spTgt spid="6"/>
                                        </p:tgtEl>
                                      </p:cBhvr>
                                    </p:cmd>
                                  </p:childTnLst>
                                </p:cTn>
                              </p:par>
                            </p:childTnLst>
                          </p:cTn>
                        </p:par>
                      </p:childTnLst>
                    </p:cTn>
                  </p:par>
                </p:childTnLst>
              </p:cTn>
              <p:nextCondLst>
                <p:cond evt="onClick" delay="0">
                  <p:tgtEl>
                    <p:spTgt spid="6"/>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6000"/>
            <a:lum/>
          </a:blip>
          <a:srcRect/>
          <a:stretch>
            <a:fillRect l="-25000" r="-25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Nyala"/>
              </a:rPr>
              <a:t>DESENSIBILIZZAZIONE</a:t>
            </a:r>
            <a:endParaRPr lang="it-IT" dirty="0">
              <a:latin typeface="Nyala"/>
            </a:endParaRPr>
          </a:p>
        </p:txBody>
      </p:sp>
      <p:sp>
        <p:nvSpPr>
          <p:cNvPr id="3" name="Segnaposto contenuto 2"/>
          <p:cNvSpPr>
            <a:spLocks noGrp="1"/>
          </p:cNvSpPr>
          <p:nvPr>
            <p:ph idx="1"/>
          </p:nvPr>
        </p:nvSpPr>
        <p:spPr/>
        <p:txBody>
          <a:bodyPr/>
          <a:lstStyle/>
          <a:p>
            <a:pPr marL="0" indent="0">
              <a:buNone/>
            </a:pPr>
            <a:r>
              <a:rPr lang="it-IT" dirty="0" smtClean="0">
                <a:latin typeface="Nyala"/>
              </a:rPr>
              <a:t>È una tecnica in cui il bambino, attraverso la concentrazione mentale, riesce ad abbassare la sensibilità di una precisa zona corporea (per esempio la mano per l’</a:t>
            </a:r>
            <a:r>
              <a:rPr lang="it-IT" dirty="0" err="1" smtClean="0">
                <a:latin typeface="Nyala"/>
              </a:rPr>
              <a:t>incanulamento</a:t>
            </a:r>
            <a:r>
              <a:rPr lang="it-IT" dirty="0" smtClean="0">
                <a:latin typeface="Nyala"/>
              </a:rPr>
              <a:t> di un vaso).</a:t>
            </a:r>
          </a:p>
          <a:p>
            <a:pPr marL="0" indent="0">
              <a:buNone/>
            </a:pPr>
            <a:r>
              <a:rPr lang="it-IT" dirty="0" smtClean="0">
                <a:latin typeface="Nyala"/>
              </a:rPr>
              <a:t> Esempi di desensibilizzazione sono la tecnica del “guanto magico” e quella “dell’interruttore”. </a:t>
            </a:r>
            <a:endParaRPr lang="it-IT" dirty="0">
              <a:latin typeface="Nyala"/>
            </a:endParaRPr>
          </a:p>
        </p:txBody>
      </p:sp>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0000"/>
            <a:lum/>
          </a:blip>
          <a:srcRect/>
          <a:stretch>
            <a:fillRect t="-13000" b="-13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latin typeface="Nyala"/>
              </a:rPr>
              <a:t>Tecnica di desensibilizzazione</a:t>
            </a:r>
            <a:r>
              <a:rPr lang="it-IT" dirty="0" smtClean="0">
                <a:latin typeface="Nyala"/>
              </a:rPr>
              <a:t/>
            </a:r>
            <a:br>
              <a:rPr lang="it-IT" dirty="0" smtClean="0">
                <a:latin typeface="Nyala"/>
              </a:rPr>
            </a:br>
            <a:r>
              <a:rPr lang="it-IT" dirty="0" smtClean="0">
                <a:latin typeface="Nyala"/>
              </a:rPr>
              <a:t>“il </a:t>
            </a:r>
            <a:r>
              <a:rPr lang="it-IT" dirty="0">
                <a:latin typeface="Nyala"/>
              </a:rPr>
              <a:t>guanto </a:t>
            </a:r>
            <a:r>
              <a:rPr lang="it-IT" dirty="0" smtClean="0">
                <a:latin typeface="Nyala"/>
              </a:rPr>
              <a:t>magico”</a:t>
            </a:r>
            <a:endParaRPr lang="it-IT" dirty="0">
              <a:latin typeface="Nyala"/>
            </a:endParaRPr>
          </a:p>
        </p:txBody>
      </p:sp>
      <p:sp>
        <p:nvSpPr>
          <p:cNvPr id="3" name="Segnaposto contenuto 2"/>
          <p:cNvSpPr>
            <a:spLocks noGrp="1"/>
          </p:cNvSpPr>
          <p:nvPr>
            <p:ph idx="1"/>
          </p:nvPr>
        </p:nvSpPr>
        <p:spPr>
          <a:xfrm>
            <a:off x="467544" y="1772816"/>
            <a:ext cx="8229600" cy="4525963"/>
          </a:xfrm>
        </p:spPr>
        <p:txBody>
          <a:bodyPr>
            <a:normAutofit/>
          </a:bodyPr>
          <a:lstStyle/>
          <a:p>
            <a:pPr marL="0" indent="0">
              <a:buNone/>
            </a:pPr>
            <a:r>
              <a:rPr lang="it-IT" dirty="0" smtClean="0">
                <a:latin typeface="Nyala"/>
              </a:rPr>
              <a:t>Nel guanto magico si simula di calzare un guanto invisibile, massaggiando dolcemente la mano in cui verrà posizionato l’ago in modo da desensibilizzarla dal dolore. </a:t>
            </a:r>
          </a:p>
          <a:p>
            <a:pPr>
              <a:buNone/>
            </a:pPr>
            <a:endParaRPr lang="it-IT" dirty="0" smtClean="0">
              <a:latin typeface="Nyala"/>
            </a:endParaRPr>
          </a:p>
          <a:p>
            <a:pPr>
              <a:buNone/>
            </a:pPr>
            <a:r>
              <a:rPr lang="it-IT" dirty="0" smtClean="0">
                <a:latin typeface="Nyala"/>
              </a:rPr>
              <a:t>- Diminuisce </a:t>
            </a:r>
            <a:r>
              <a:rPr lang="it-IT" dirty="0">
                <a:latin typeface="Nyala"/>
              </a:rPr>
              <a:t>la sensibilità della  </a:t>
            </a:r>
            <a:r>
              <a:rPr lang="it-IT" dirty="0" smtClean="0">
                <a:latin typeface="Nyala"/>
              </a:rPr>
              <a:t>zona interessata.</a:t>
            </a:r>
          </a:p>
          <a:p>
            <a:pPr>
              <a:buNone/>
            </a:pPr>
            <a:endParaRPr lang="it-IT" dirty="0" smtClean="0">
              <a:latin typeface="Nyala"/>
            </a:endParaRPr>
          </a:p>
          <a:p>
            <a:pPr>
              <a:buNone/>
            </a:pPr>
            <a:r>
              <a:rPr lang="it-IT" dirty="0" smtClean="0">
                <a:latin typeface="Nyala"/>
              </a:rPr>
              <a:t>- Massaggio </a:t>
            </a:r>
            <a:r>
              <a:rPr lang="it-IT" dirty="0">
                <a:latin typeface="Nyala"/>
              </a:rPr>
              <a:t>+ suggestione + </a:t>
            </a:r>
            <a:r>
              <a:rPr lang="it-IT" dirty="0" smtClean="0">
                <a:latin typeface="Nyala"/>
              </a:rPr>
              <a:t>cura </a:t>
            </a:r>
            <a:r>
              <a:rPr lang="it-IT" dirty="0">
                <a:latin typeface="Nyala"/>
              </a:rPr>
              <a:t>della </a:t>
            </a:r>
            <a:r>
              <a:rPr lang="it-IT" dirty="0" smtClean="0">
                <a:latin typeface="Nyala"/>
              </a:rPr>
              <a:t>relazione.</a:t>
            </a:r>
          </a:p>
        </p:txBody>
      </p:sp>
      <p:pic>
        <p:nvPicPr>
          <p:cNvPr id="5"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9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3000"/>
            <a:lum/>
          </a:blip>
          <a:srcRect/>
          <a:stretch>
            <a:fillRect t="-25000" b="-25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latin typeface="Nyala"/>
              </a:rPr>
              <a:t>Tecnica di desensibilizzazione</a:t>
            </a:r>
            <a:br>
              <a:rPr lang="it-IT" dirty="0" smtClean="0">
                <a:latin typeface="Nyala"/>
              </a:rPr>
            </a:br>
            <a:r>
              <a:rPr lang="it-IT" dirty="0" smtClean="0">
                <a:latin typeface="Nyala"/>
              </a:rPr>
              <a:t>“INTERRUTTORE”</a:t>
            </a:r>
            <a:endParaRPr lang="it-IT" dirty="0">
              <a:latin typeface="Nyala"/>
            </a:endParaRPr>
          </a:p>
        </p:txBody>
      </p:sp>
      <p:sp>
        <p:nvSpPr>
          <p:cNvPr id="3" name="Segnaposto contenuto 2"/>
          <p:cNvSpPr>
            <a:spLocks noGrp="1"/>
          </p:cNvSpPr>
          <p:nvPr>
            <p:ph idx="1"/>
          </p:nvPr>
        </p:nvSpPr>
        <p:spPr>
          <a:xfrm>
            <a:off x="467544" y="1844824"/>
            <a:ext cx="8363272" cy="4525963"/>
          </a:xfrm>
        </p:spPr>
        <p:txBody>
          <a:bodyPr>
            <a:normAutofit fontScale="85000" lnSpcReduction="20000"/>
          </a:bodyPr>
          <a:lstStyle/>
          <a:p>
            <a:pPr marL="0" indent="0">
              <a:buNone/>
            </a:pPr>
            <a:r>
              <a:rPr lang="it-IT" dirty="0" smtClean="0">
                <a:latin typeface="Nyala"/>
              </a:rPr>
              <a:t>La tecnica dell’interruttore consiste nel focalizzare l’attenzione del bambino sul proprio corpo e, in particolare, sugli “ interruttori ” che controllano l’invio dei messaggi di dolore. </a:t>
            </a:r>
            <a:br>
              <a:rPr lang="it-IT" dirty="0" smtClean="0">
                <a:latin typeface="Nyala"/>
              </a:rPr>
            </a:br>
            <a:r>
              <a:rPr lang="it-IT" dirty="0" smtClean="0">
                <a:latin typeface="Nyala"/>
              </a:rPr>
              <a:t>Dopo che il bambino ha raggiunto un buon livello di concentrazione, tramite il rilassamento,  viene invitato a visualizzare nella sua mente un interruttore in grado di diminuire la  sensibilità al dolore nella zona cutanea dove dovrà essere fatta la procedura; gli viene, infine, spiegato che questo interruttore può essere abbassato lentamente (da 5, a 4, a 3 e così via  fino a 0) in modo da rendere meno sensibile quella specifica zona del corpo. Dopo la  procedura è fondamentale guidare il bambino a rialzare l’interruttore.</a:t>
            </a:r>
            <a:endParaRPr lang="it-IT" dirty="0">
              <a:latin typeface="Nyala"/>
            </a:endParaRPr>
          </a:p>
        </p:txBody>
      </p:sp>
      <p:pic>
        <p:nvPicPr>
          <p:cNvPr id="6"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0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4"/>
          <a:srcRect/>
          <a:stretch>
            <a:fillRect/>
          </a:stretch>
        </p:blipFill>
        <p:spPr bwMode="auto">
          <a:xfrm>
            <a:off x="107504" y="188640"/>
            <a:ext cx="8882535" cy="6480720"/>
          </a:xfrm>
          <a:prstGeom prst="rect">
            <a:avLst/>
          </a:prstGeom>
          <a:noFill/>
          <a:ln w="9525">
            <a:noFill/>
            <a:miter lim="800000"/>
            <a:headEnd/>
            <a:tailEnd/>
          </a:ln>
          <a:effectLst/>
        </p:spPr>
      </p:pic>
      <p:pic>
        <p:nvPicPr>
          <p:cNvPr id="4"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7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2000"/>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altLang="it-IT" dirty="0" smtClean="0">
                <a:latin typeface="Nyala"/>
              </a:rPr>
              <a:t>Azioni su Paziente e Genitori:</a:t>
            </a:r>
            <a:br>
              <a:rPr lang="it-IT" altLang="it-IT" dirty="0" smtClean="0">
                <a:latin typeface="Nyala"/>
              </a:rPr>
            </a:br>
            <a:r>
              <a:rPr lang="it-IT" altLang="it-IT" dirty="0" smtClean="0">
                <a:latin typeface="Nyala"/>
              </a:rPr>
              <a:t>Gruppo  di Supporto</a:t>
            </a:r>
            <a:endParaRPr lang="it-IT" dirty="0">
              <a:latin typeface="Nyala"/>
            </a:endParaRPr>
          </a:p>
        </p:txBody>
      </p:sp>
      <p:sp>
        <p:nvSpPr>
          <p:cNvPr id="5" name="Rettangolo 4"/>
          <p:cNvSpPr/>
          <p:nvPr/>
        </p:nvSpPr>
        <p:spPr>
          <a:xfrm>
            <a:off x="1187624" y="5214950"/>
            <a:ext cx="6390472" cy="892552"/>
          </a:xfrm>
          <a:prstGeom prst="rect">
            <a:avLst/>
          </a:prstGeom>
        </p:spPr>
        <p:txBody>
          <a:bodyPr wrap="square">
            <a:spAutoFit/>
          </a:bodyPr>
          <a:lstStyle/>
          <a:p>
            <a:pPr algn="ctr">
              <a:buFontTx/>
              <a:buNone/>
            </a:pPr>
            <a:r>
              <a:rPr lang="it-IT" altLang="it-IT" sz="2600" dirty="0" smtClean="0">
                <a:latin typeface="Nyala"/>
              </a:rPr>
              <a:t>Fornire supporto emotivo</a:t>
            </a:r>
          </a:p>
          <a:p>
            <a:pPr algn="ctr">
              <a:buFontTx/>
              <a:buNone/>
            </a:pPr>
            <a:r>
              <a:rPr lang="it-IT" altLang="it-IT" sz="2600" dirty="0" smtClean="0">
                <a:latin typeface="Nyala"/>
              </a:rPr>
              <a:t>(KOINODINIA = soffrire insieme)</a:t>
            </a:r>
          </a:p>
        </p:txBody>
      </p:sp>
      <p:pic>
        <p:nvPicPr>
          <p:cNvPr id="4098" name="Picture 2" descr="Local Support - Help for Adult Victims Of Child Abuse - HAVOCA"/>
          <p:cNvPicPr>
            <a:picLocks noGrp="1" noChangeAspect="1" noChangeArrowheads="1"/>
          </p:cNvPicPr>
          <p:nvPr>
            <p:ph idx="1"/>
          </p:nvPr>
        </p:nvPicPr>
        <p:blipFill>
          <a:blip r:embed="rId5"/>
          <a:srcRect/>
          <a:stretch>
            <a:fillRect/>
          </a:stretch>
        </p:blipFill>
        <p:spPr bwMode="auto">
          <a:xfrm>
            <a:off x="1714480" y="1714488"/>
            <a:ext cx="5788782" cy="3143272"/>
          </a:xfrm>
          <a:prstGeom prst="rect">
            <a:avLst/>
          </a:prstGeom>
          <a:noFill/>
        </p:spPr>
      </p:pic>
      <p:pic>
        <p:nvPicPr>
          <p:cNvPr id="8" name="Segnale acust. registr.">
            <a:hlinkClick r:id="" action="ppaction://media"/>
          </p:cNvPr>
          <p:cNvPicPr>
            <a:picLocks noRot="1" noChangeAspect="1"/>
          </p:cNvPicPr>
          <p:nvPr>
            <a:wavAudioFile r:embed="rId1" name="Segnale acust. registr."/>
          </p:nvPr>
        </p:nvPicPr>
        <p:blipFill>
          <a:blip r:embed="rId6"/>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410" fill="hold"/>
                                        <p:tgtEl>
                                          <p:spTgt spid="8"/>
                                        </p:tgtEl>
                                      </p:cBhvr>
                                    </p:cmd>
                                  </p:childTnLst>
                                </p:cTn>
                              </p:par>
                            </p:childTnLst>
                          </p:cTn>
                        </p:par>
                      </p:childTnLst>
                    </p:cTn>
                  </p:par>
                </p:childTnLst>
              </p:cTn>
              <p:nextCondLst>
                <p:cond evt="onClick" delay="0">
                  <p:tgtEl>
                    <p:spTgt spid="8"/>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t="-17000" b="-17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357158" y="500042"/>
            <a:ext cx="8229600" cy="4054485"/>
          </a:xfrm>
        </p:spPr>
        <p:txBody>
          <a:bodyPr>
            <a:normAutofit lnSpcReduction="10000"/>
          </a:bodyPr>
          <a:lstStyle/>
          <a:p>
            <a:pPr algn="ctr">
              <a:buFontTx/>
              <a:buNone/>
            </a:pPr>
            <a:r>
              <a:rPr lang="it-IT" sz="4800" dirty="0" smtClean="0">
                <a:latin typeface="Nyala" pitchFamily="2" charset="0"/>
              </a:rPr>
              <a:t>QUALITÀ </a:t>
            </a:r>
            <a:r>
              <a:rPr lang="it-IT" sz="4800" dirty="0" err="1" smtClean="0">
                <a:latin typeface="Nyala" pitchFamily="2" charset="0"/>
              </a:rPr>
              <a:t>DI</a:t>
            </a:r>
            <a:r>
              <a:rPr lang="it-IT" sz="4800" dirty="0" smtClean="0">
                <a:latin typeface="Nyala" pitchFamily="2" charset="0"/>
              </a:rPr>
              <a:t> VITA E BENESSERE DEL MALATO ASSUMONO CENTRALITÀ E FORTE RILEVANZA NEL CONTENIMENTO DEL DOLORE</a:t>
            </a:r>
          </a:p>
          <a:p>
            <a:pPr>
              <a:buFontTx/>
              <a:buNone/>
            </a:pPr>
            <a:r>
              <a:rPr lang="it-IT" dirty="0" smtClean="0"/>
              <a:t>    </a:t>
            </a:r>
            <a:endParaRPr lang="it-IT" dirty="0"/>
          </a:p>
        </p:txBody>
      </p:sp>
      <p:pic>
        <p:nvPicPr>
          <p:cNvPr id="4" name="Immagine 3" descr="esami-bambini.jpg"/>
          <p:cNvPicPr>
            <a:picLocks noChangeAspect="1"/>
          </p:cNvPicPr>
          <p:nvPr/>
        </p:nvPicPr>
        <p:blipFill>
          <a:blip r:embed="rId5"/>
          <a:stretch>
            <a:fillRect/>
          </a:stretch>
        </p:blipFill>
        <p:spPr>
          <a:xfrm>
            <a:off x="2357422" y="3933056"/>
            <a:ext cx="4214822" cy="2809882"/>
          </a:xfrm>
          <a:prstGeom prst="rect">
            <a:avLst/>
          </a:prstGeom>
        </p:spPr>
      </p:pic>
      <p:pic>
        <p:nvPicPr>
          <p:cNvPr id="6" name="Segnale acust. registr.">
            <a:hlinkClick r:id="" action="ppaction://media"/>
          </p:cNvPr>
          <p:cNvPicPr>
            <a:picLocks noRot="1" noChangeAspect="1"/>
          </p:cNvPicPr>
          <p:nvPr>
            <a:wavAudioFile r:embed="rId1" name="Segnale acust. registr."/>
          </p:nvPr>
        </p:nvPicPr>
        <p:blipFill>
          <a:blip r:embed="rId6"/>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1000"/>
            <a:lum/>
          </a:blip>
          <a:srcRect/>
          <a:stretch>
            <a:fillRect t="-8000" b="-8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68346"/>
          </a:xfrm>
        </p:spPr>
        <p:txBody>
          <a:bodyPr/>
          <a:lstStyle/>
          <a:p>
            <a:r>
              <a:rPr lang="it-IT" altLang="it-IT" dirty="0" smtClean="0">
                <a:latin typeface="Nyala" pitchFamily="2" charset="0"/>
              </a:rPr>
              <a:t>NEL RECENTE PASSATO:</a:t>
            </a:r>
            <a:endParaRPr lang="it-IT" dirty="0">
              <a:latin typeface="Nyala" pitchFamily="2" charset="0"/>
            </a:endParaRPr>
          </a:p>
        </p:txBody>
      </p:sp>
      <p:sp>
        <p:nvSpPr>
          <p:cNvPr id="3" name="Segnaposto contenuto 2"/>
          <p:cNvSpPr>
            <a:spLocks noGrp="1"/>
          </p:cNvSpPr>
          <p:nvPr>
            <p:ph idx="1"/>
          </p:nvPr>
        </p:nvSpPr>
        <p:spPr>
          <a:xfrm>
            <a:off x="452062" y="1124744"/>
            <a:ext cx="8229600" cy="3900502"/>
          </a:xfrm>
        </p:spPr>
        <p:txBody>
          <a:bodyPr>
            <a:normAutofit lnSpcReduction="10000"/>
          </a:bodyPr>
          <a:lstStyle/>
          <a:p>
            <a:pPr>
              <a:buNone/>
            </a:pPr>
            <a:r>
              <a:rPr lang="it-IT" altLang="it-IT" sz="3600" dirty="0" smtClean="0">
                <a:latin typeface="Nyala" pitchFamily="2" charset="0"/>
              </a:rPr>
              <a:t>“Fino a pochi anni fa, si pensava che il neonato e il bambino non provassero dolore con la stessa intensità dell’adulto.  La pratica clinica pediatrica non prevedeva o relegava a un ruolo molto limitato l’analgesia e qualsiasi cura nell’ambito del dolore per i piccoli pazienti”. </a:t>
            </a:r>
          </a:p>
          <a:p>
            <a:pPr>
              <a:buNone/>
            </a:pPr>
            <a:endParaRPr lang="it-IT" dirty="0"/>
          </a:p>
        </p:txBody>
      </p:sp>
      <p:pic>
        <p:nvPicPr>
          <p:cNvPr id="6" name="Immagine 5" descr="bambino-perplesso.jpg"/>
          <p:cNvPicPr>
            <a:picLocks noChangeAspect="1"/>
          </p:cNvPicPr>
          <p:nvPr/>
        </p:nvPicPr>
        <p:blipFill>
          <a:blip r:embed="rId5"/>
          <a:stretch>
            <a:fillRect/>
          </a:stretch>
        </p:blipFill>
        <p:spPr>
          <a:xfrm>
            <a:off x="3013023" y="4581128"/>
            <a:ext cx="3107678" cy="2122544"/>
          </a:xfrm>
          <a:prstGeom prst="rect">
            <a:avLst/>
          </a:prstGeom>
        </p:spPr>
      </p:pic>
      <p:pic>
        <p:nvPicPr>
          <p:cNvPr id="7" name="Segnale acust. registr.">
            <a:hlinkClick r:id="" action="ppaction://media"/>
          </p:cNvPr>
          <p:cNvPicPr>
            <a:picLocks noRot="1" noChangeAspect="1"/>
          </p:cNvPicPr>
          <p:nvPr>
            <a:wavAudioFile r:embed="rId1" name="Segnale acust. registr."/>
          </p:nvPr>
        </p:nvPicPr>
        <p:blipFill>
          <a:blip r:embed="rId6"/>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6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28596" y="571480"/>
            <a:ext cx="8229600" cy="5643602"/>
          </a:xfrm>
          <a:blipFill dpi="0" rotWithShape="1">
            <a:blip r:embed="rId5">
              <a:alphaModFix amt="21000"/>
            </a:blip>
            <a:srcRect/>
            <a:stretch>
              <a:fillRect/>
            </a:stretch>
          </a:blipFill>
        </p:spPr>
        <p:txBody>
          <a:bodyPr>
            <a:normAutofit lnSpcReduction="10000"/>
          </a:bodyPr>
          <a:lstStyle/>
          <a:p>
            <a:r>
              <a:rPr lang="it-IT" altLang="it-IT" sz="4400" dirty="0" smtClean="0">
                <a:latin typeface="Nyala" pitchFamily="2" charset="0"/>
              </a:rPr>
              <a:t>“Oggi  sappiamo che fin dalla 23a sett. di gestazione il sistema nervoso centrale è competente per la </a:t>
            </a:r>
            <a:r>
              <a:rPr lang="it-IT" altLang="it-IT" sz="4400" dirty="0" err="1" smtClean="0">
                <a:latin typeface="Nyala" pitchFamily="2" charset="0"/>
              </a:rPr>
              <a:t>nocicezione</a:t>
            </a:r>
            <a:r>
              <a:rPr lang="it-IT" altLang="it-IT" sz="4400" dirty="0" smtClean="0">
                <a:latin typeface="Nyala" pitchFamily="2" charset="0"/>
              </a:rPr>
              <a:t> “</a:t>
            </a:r>
          </a:p>
          <a:p>
            <a:endParaRPr lang="it-IT" altLang="it-IT" sz="4400" dirty="0" smtClean="0">
              <a:latin typeface="Nyala" pitchFamily="2" charset="0"/>
            </a:endParaRPr>
          </a:p>
          <a:p>
            <a:r>
              <a:rPr lang="it-IT" altLang="it-IT" sz="4400" dirty="0" smtClean="0">
                <a:latin typeface="Nyala" pitchFamily="2" charset="0"/>
              </a:rPr>
              <a:t>“Inoltre, a parità di stimolo doloroso, il </a:t>
            </a:r>
            <a:r>
              <a:rPr lang="it-IT" altLang="it-IT" sz="4400" b="1" dirty="0" smtClean="0">
                <a:latin typeface="Nyala" pitchFamily="2" charset="0"/>
              </a:rPr>
              <a:t>neonato</a:t>
            </a:r>
            <a:r>
              <a:rPr lang="it-IT" altLang="it-IT" sz="4400" dirty="0" smtClean="0">
                <a:latin typeface="Nyala" pitchFamily="2" charset="0"/>
              </a:rPr>
              <a:t> percepisce un </a:t>
            </a:r>
            <a:r>
              <a:rPr lang="it-IT" altLang="it-IT" sz="4400" b="1" dirty="0" smtClean="0">
                <a:latin typeface="Nyala" pitchFamily="2" charset="0"/>
              </a:rPr>
              <a:t>dolore più intenso</a:t>
            </a:r>
            <a:r>
              <a:rPr lang="it-IT" altLang="it-IT" sz="4400" dirty="0" smtClean="0">
                <a:latin typeface="Nyala" pitchFamily="2" charset="0"/>
              </a:rPr>
              <a:t> rispetto all’adulto.”</a:t>
            </a:r>
          </a:p>
          <a:p>
            <a:pPr>
              <a:buNone/>
            </a:pPr>
            <a:endParaRPr lang="it-IT" dirty="0"/>
          </a:p>
        </p:txBody>
      </p:sp>
      <p:pic>
        <p:nvPicPr>
          <p:cNvPr id="4" name="Segnale acust. registr.">
            <a:hlinkClick r:id="" action="ppaction://media"/>
          </p:cNvPr>
          <p:cNvPicPr>
            <a:picLocks noRot="1" noChangeAspect="1"/>
          </p:cNvPicPr>
          <p:nvPr>
            <a:wavAudioFile r:embed="rId1" name="Segnale acust. registr."/>
          </p:nvPr>
        </p:nvPicPr>
        <p:blipFill>
          <a:blip r:embed="rId6"/>
          <a:stretch>
            <a:fillRect/>
          </a:stretch>
        </p:blipFill>
        <p:spPr>
          <a:xfrm>
            <a:off x="4419600" y="3276600"/>
            <a:ext cx="304800" cy="304800"/>
          </a:xfrm>
          <a:prstGeom prst="rect">
            <a:avLst/>
          </a:prstGeom>
        </p:spPr>
      </p:pic>
      <p:pic>
        <p:nvPicPr>
          <p:cNvPr id="5" name="Segnale acust. registr.">
            <a:hlinkClick r:id="" action="ppaction://media"/>
          </p:cNvPr>
          <p:cNvPicPr>
            <a:picLocks noRot="1" noChangeAspect="1"/>
          </p:cNvPicPr>
          <p:nvPr>
            <a:wavAudioFile r:embed="rId2" name="Segnale acust. registr."/>
          </p:nvPr>
        </p:nvPicPr>
        <p:blipFill>
          <a:blip r:embed="rId7"/>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4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720"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l="-17000" r="-17000"/>
          </a:stretch>
        </a:blip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a:xfrm>
            <a:off x="285720" y="285728"/>
            <a:ext cx="8858280" cy="857256"/>
          </a:xfrm>
        </p:spPr>
        <p:txBody>
          <a:bodyPr>
            <a:normAutofit/>
          </a:bodyPr>
          <a:lstStyle/>
          <a:p>
            <a:pPr algn="l"/>
            <a:r>
              <a:rPr lang="it-IT" sz="3600" dirty="0" smtClean="0">
                <a:latin typeface="Nyala" pitchFamily="2" charset="0"/>
              </a:rPr>
              <a:t>CAUSE </a:t>
            </a:r>
            <a:r>
              <a:rPr lang="it-IT" sz="3600" dirty="0" err="1" smtClean="0">
                <a:latin typeface="Nyala" pitchFamily="2" charset="0"/>
              </a:rPr>
              <a:t>DI</a:t>
            </a:r>
            <a:r>
              <a:rPr lang="it-IT" sz="3600" dirty="0" smtClean="0">
                <a:latin typeface="Nyala" pitchFamily="2" charset="0"/>
              </a:rPr>
              <a:t> STRESS NEL BAMBINO IN OSPEDALE</a:t>
            </a:r>
            <a:endParaRPr lang="it-IT" sz="3600" dirty="0">
              <a:latin typeface="Nyala" pitchFamily="2" charset="0"/>
            </a:endParaRPr>
          </a:p>
        </p:txBody>
      </p:sp>
      <p:sp>
        <p:nvSpPr>
          <p:cNvPr id="5" name="Segnaposto contenuto 4"/>
          <p:cNvSpPr>
            <a:spLocks noGrp="1"/>
          </p:cNvSpPr>
          <p:nvPr>
            <p:ph idx="1"/>
          </p:nvPr>
        </p:nvSpPr>
        <p:spPr>
          <a:xfrm>
            <a:off x="457200" y="1285860"/>
            <a:ext cx="8186766" cy="5072098"/>
          </a:xfrm>
        </p:spPr>
        <p:txBody>
          <a:bodyPr>
            <a:noAutofit/>
          </a:bodyPr>
          <a:lstStyle/>
          <a:p>
            <a:pPr>
              <a:buNone/>
            </a:pPr>
            <a:r>
              <a:rPr lang="it-IT" dirty="0" smtClean="0">
                <a:latin typeface="Nyala" pitchFamily="2" charset="0"/>
              </a:rPr>
              <a:t>-  SEPARAZIONE DAI GENITORI</a:t>
            </a:r>
            <a:endParaRPr lang="it-IT" dirty="0">
              <a:latin typeface="Nyala" pitchFamily="2" charset="0"/>
            </a:endParaRPr>
          </a:p>
          <a:p>
            <a:pPr>
              <a:buFontTx/>
              <a:buChar char="-"/>
            </a:pPr>
            <a:r>
              <a:rPr lang="it-IT" dirty="0" smtClean="0">
                <a:latin typeface="Nyala" pitchFamily="2" charset="0"/>
              </a:rPr>
              <a:t>Paura </a:t>
            </a:r>
            <a:r>
              <a:rPr lang="it-IT" dirty="0">
                <a:latin typeface="Nyala" pitchFamily="2" charset="0"/>
              </a:rPr>
              <a:t>del dolore </a:t>
            </a:r>
            <a:r>
              <a:rPr lang="it-IT" dirty="0" smtClean="0">
                <a:latin typeface="Nyala" pitchFamily="2" charset="0"/>
              </a:rPr>
              <a:t>fisico e/o mutilazioni</a:t>
            </a:r>
          </a:p>
          <a:p>
            <a:pPr>
              <a:buFontTx/>
              <a:buChar char="-"/>
            </a:pPr>
            <a:r>
              <a:rPr lang="it-IT" dirty="0" smtClean="0">
                <a:latin typeface="Nyala" pitchFamily="2" charset="0"/>
              </a:rPr>
              <a:t>Paura della morte</a:t>
            </a:r>
          </a:p>
          <a:p>
            <a:pPr>
              <a:buFontTx/>
              <a:buChar char="-"/>
            </a:pPr>
            <a:r>
              <a:rPr lang="it-IT" dirty="0" smtClean="0">
                <a:latin typeface="Nyala" pitchFamily="2" charset="0"/>
              </a:rPr>
              <a:t>Contesto estraneo e non conosciuto </a:t>
            </a:r>
          </a:p>
          <a:p>
            <a:pPr>
              <a:buFontTx/>
              <a:buChar char="-"/>
            </a:pPr>
            <a:r>
              <a:rPr lang="it-IT" dirty="0">
                <a:latin typeface="Nyala" pitchFamily="2" charset="0"/>
              </a:rPr>
              <a:t> </a:t>
            </a:r>
            <a:r>
              <a:rPr lang="it-IT" dirty="0" smtClean="0">
                <a:latin typeface="Nyala" pitchFamily="2" charset="0"/>
              </a:rPr>
              <a:t>Paura delle procedure medico/chirurgiche</a:t>
            </a:r>
            <a:endParaRPr lang="it-IT" dirty="0">
              <a:latin typeface="Nyala" pitchFamily="2" charset="0"/>
            </a:endParaRPr>
          </a:p>
          <a:p>
            <a:pPr>
              <a:buFontTx/>
              <a:buChar char="-"/>
            </a:pPr>
            <a:r>
              <a:rPr lang="it-IT" dirty="0" smtClean="0">
                <a:latin typeface="Nyala" pitchFamily="2" charset="0"/>
              </a:rPr>
              <a:t>Perdita dell’ autonomia.</a:t>
            </a:r>
          </a:p>
          <a:p>
            <a:pPr>
              <a:buFontTx/>
              <a:buChar char="-"/>
            </a:pPr>
            <a:r>
              <a:rPr lang="it-IT" dirty="0" smtClean="0">
                <a:latin typeface="Nyala" pitchFamily="2" charset="0"/>
              </a:rPr>
              <a:t>Perdita del controllo della situazione</a:t>
            </a:r>
          </a:p>
          <a:p>
            <a:pPr>
              <a:buFontTx/>
              <a:buChar char="-"/>
            </a:pPr>
            <a:r>
              <a:rPr lang="it-IT" dirty="0" smtClean="0">
                <a:latin typeface="Nyala" pitchFamily="2" charset="0"/>
              </a:rPr>
              <a:t>INCERTEZZA SU CIO’ CHE GLI VERRA’ FATTO</a:t>
            </a:r>
            <a:endParaRPr lang="it-IT" dirty="0">
              <a:latin typeface="Nyala" pitchFamily="2" charset="0"/>
            </a:endParaRPr>
          </a:p>
        </p:txBody>
      </p:sp>
      <p:pic>
        <p:nvPicPr>
          <p:cNvPr id="7"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8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1000"/>
            <a:lum/>
          </a:blip>
          <a:srcRect/>
          <a:stretch>
            <a:fillRect t="-13000" b="-13000"/>
          </a:stretch>
        </a:blipFill>
        <a:effectLst/>
      </p:bgPr>
    </p:bg>
    <p:spTree>
      <p:nvGrpSpPr>
        <p:cNvPr id="1" name=""/>
        <p:cNvGrpSpPr/>
        <p:nvPr/>
      </p:nvGrpSpPr>
      <p:grpSpPr>
        <a:xfrm>
          <a:off x="0" y="0"/>
          <a:ext cx="0" cy="0"/>
          <a:chOff x="0" y="0"/>
          <a:chExt cx="0" cy="0"/>
        </a:xfrm>
      </p:grpSpPr>
      <p:pic>
        <p:nvPicPr>
          <p:cNvPr id="4" name="Immagine 3" descr="Screenshot 2021-10-06 at 19-38-34 bambino che piange - Ricerca Google.png"/>
          <p:cNvPicPr>
            <a:picLocks noChangeAspect="1"/>
          </p:cNvPicPr>
          <p:nvPr/>
        </p:nvPicPr>
        <p:blipFill>
          <a:blip r:embed="rId5"/>
          <a:stretch>
            <a:fillRect/>
          </a:stretch>
        </p:blipFill>
        <p:spPr>
          <a:xfrm>
            <a:off x="6858016" y="1643050"/>
            <a:ext cx="1931955" cy="4071966"/>
          </a:xfrm>
          <a:prstGeom prst="rect">
            <a:avLst/>
          </a:prstGeom>
        </p:spPr>
      </p:pic>
      <p:sp>
        <p:nvSpPr>
          <p:cNvPr id="3" name="Segnaposto contenuto 2"/>
          <p:cNvSpPr>
            <a:spLocks noGrp="1"/>
          </p:cNvSpPr>
          <p:nvPr>
            <p:ph idx="1"/>
          </p:nvPr>
        </p:nvSpPr>
        <p:spPr>
          <a:xfrm>
            <a:off x="285720" y="357166"/>
            <a:ext cx="6472254" cy="6286544"/>
          </a:xfrm>
        </p:spPr>
        <p:txBody>
          <a:bodyPr>
            <a:normAutofit fontScale="92500"/>
          </a:bodyPr>
          <a:lstStyle/>
          <a:p>
            <a:r>
              <a:rPr lang="it-IT" sz="3700" dirty="0" smtClean="0">
                <a:latin typeface="Nyala" pitchFamily="2" charset="0"/>
              </a:rPr>
              <a:t>All’arrivo in ospedale i bambini sono </a:t>
            </a:r>
            <a:r>
              <a:rPr lang="it-IT" sz="3700" dirty="0">
                <a:latin typeface="Nyala" pitchFamily="2" charset="0"/>
              </a:rPr>
              <a:t>spesso già </a:t>
            </a:r>
            <a:r>
              <a:rPr lang="it-IT" sz="3700" dirty="0" smtClean="0">
                <a:latin typeface="Nyala" pitchFamily="2" charset="0"/>
              </a:rPr>
              <a:t>spaventati e presentano una sofferenza generalizzata.</a:t>
            </a:r>
          </a:p>
          <a:p>
            <a:pPr>
              <a:buNone/>
            </a:pPr>
            <a:r>
              <a:rPr lang="it-IT" sz="3700" dirty="0" smtClean="0">
                <a:latin typeface="Nyala" pitchFamily="2" charset="0"/>
              </a:rPr>
              <a:t>   A </a:t>
            </a:r>
            <a:r>
              <a:rPr lang="it-IT" sz="3700" dirty="0" err="1" smtClean="0">
                <a:latin typeface="Nyala" pitchFamily="2" charset="0"/>
              </a:rPr>
              <a:t>cio’s</a:t>
            </a:r>
            <a:r>
              <a:rPr lang="it-IT" sz="3700" dirty="0" smtClean="0">
                <a:latin typeface="Nyala" pitchFamily="2" charset="0"/>
              </a:rPr>
              <a:t>i aggiunge il dolore delle ferite e dei traumi presenti.</a:t>
            </a:r>
          </a:p>
          <a:p>
            <a:pPr>
              <a:buNone/>
            </a:pPr>
            <a:endParaRPr lang="it-IT" sz="3700" dirty="0" smtClean="0">
              <a:latin typeface="Nyala" pitchFamily="2" charset="0"/>
            </a:endParaRPr>
          </a:p>
          <a:p>
            <a:r>
              <a:rPr lang="it-IT" sz="3700" dirty="0" smtClean="0">
                <a:latin typeface="Nyala" pitchFamily="2" charset="0"/>
              </a:rPr>
              <a:t>Le </a:t>
            </a:r>
            <a:r>
              <a:rPr lang="it-IT" sz="3700" dirty="0">
                <a:latin typeface="Nyala" pitchFamily="2" charset="0"/>
              </a:rPr>
              <a:t>procedure </a:t>
            </a:r>
            <a:r>
              <a:rPr lang="it-IT" sz="3700" dirty="0" smtClean="0">
                <a:latin typeface="Nyala" pitchFamily="2" charset="0"/>
              </a:rPr>
              <a:t>medico-chirurgiche  rappresentano </a:t>
            </a:r>
            <a:r>
              <a:rPr lang="it-IT" sz="3700" dirty="0">
                <a:latin typeface="Nyala" pitchFamily="2" charset="0"/>
              </a:rPr>
              <a:t>ulteriore causa di </a:t>
            </a:r>
            <a:r>
              <a:rPr lang="it-IT" sz="3700" dirty="0" smtClean="0">
                <a:latin typeface="Nyala" pitchFamily="2" charset="0"/>
              </a:rPr>
              <a:t>dolore, angoscia e stress per i bambini ed i loro famigliari.</a:t>
            </a:r>
            <a:r>
              <a:rPr lang="it-IT" dirty="0" smtClean="0"/>
              <a:t/>
            </a:r>
            <a:br>
              <a:rPr lang="it-IT" dirty="0" smtClean="0"/>
            </a:br>
            <a:endParaRPr lang="it-IT" dirty="0"/>
          </a:p>
        </p:txBody>
      </p:sp>
      <p:pic>
        <p:nvPicPr>
          <p:cNvPr id="6" name="Segnale acust. registr.">
            <a:hlinkClick r:id="" action="ppaction://media"/>
          </p:cNvPr>
          <p:cNvPicPr>
            <a:picLocks noRot="1" noChangeAspect="1"/>
          </p:cNvPicPr>
          <p:nvPr>
            <a:wavAudioFile r:embed="rId1" name="Segnale acust. registr."/>
          </p:nvPr>
        </p:nvPicPr>
        <p:blipFill>
          <a:blip r:embed="rId6"/>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400" fill="hold"/>
                                        <p:tgtEl>
                                          <p:spTgt spid="6"/>
                                        </p:tgtEl>
                                      </p:cBhvr>
                                    </p:cmd>
                                  </p:childTnLst>
                                </p:cTn>
                              </p:par>
                            </p:childTnLst>
                          </p:cTn>
                        </p:par>
                      </p:childTnLst>
                    </p:cTn>
                  </p:par>
                </p:childTnLst>
              </p:cTn>
              <p:nextCondLst>
                <p:cond evt="onClick" delay="0">
                  <p:tgtEl>
                    <p:spTgt spid="6"/>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descr="94187496-giovane-madre-che-piange-mentre-si-tiene-il-suo-bambino-che-piange.jpg"/>
          <p:cNvPicPr>
            <a:picLocks noChangeAspect="1"/>
          </p:cNvPicPr>
          <p:nvPr/>
        </p:nvPicPr>
        <p:blipFill>
          <a:blip r:embed="rId4"/>
          <a:stretch>
            <a:fillRect/>
          </a:stretch>
        </p:blipFill>
        <p:spPr>
          <a:xfrm>
            <a:off x="5913415" y="500042"/>
            <a:ext cx="3230585" cy="5286412"/>
          </a:xfrm>
          <a:prstGeom prst="rect">
            <a:avLst/>
          </a:prstGeom>
        </p:spPr>
      </p:pic>
      <p:sp>
        <p:nvSpPr>
          <p:cNvPr id="3" name="Segnaposto contenuto 2"/>
          <p:cNvSpPr>
            <a:spLocks noGrp="1"/>
          </p:cNvSpPr>
          <p:nvPr>
            <p:ph idx="1"/>
          </p:nvPr>
        </p:nvSpPr>
        <p:spPr>
          <a:xfrm>
            <a:off x="142844" y="571480"/>
            <a:ext cx="5972188" cy="5857916"/>
          </a:xfrm>
        </p:spPr>
        <p:txBody>
          <a:bodyPr>
            <a:noAutofit/>
          </a:bodyPr>
          <a:lstStyle/>
          <a:p>
            <a:r>
              <a:rPr lang="it-IT" sz="3600" dirty="0" smtClean="0">
                <a:latin typeface="Nyala" pitchFamily="2" charset="0"/>
              </a:rPr>
              <a:t>Tutto ciò può provocare nel bambino un senso di paura nell’affrontare eventuali future procedure mediche.</a:t>
            </a:r>
          </a:p>
          <a:p>
            <a:r>
              <a:rPr lang="it-IT" sz="3600" dirty="0">
                <a:latin typeface="Nyala" pitchFamily="2" charset="0"/>
              </a:rPr>
              <a:t>N</a:t>
            </a:r>
            <a:r>
              <a:rPr lang="it-IT" sz="3600" dirty="0" smtClean="0">
                <a:latin typeface="Nyala" pitchFamily="2" charset="0"/>
              </a:rPr>
              <a:t>ei genitori si può instaurare un senso di ansia generalizzata che può sfociare nell’</a:t>
            </a:r>
            <a:r>
              <a:rPr lang="it-IT" sz="3600" dirty="0" err="1" smtClean="0">
                <a:latin typeface="Nyala" pitchFamily="2" charset="0"/>
              </a:rPr>
              <a:t>iperprotezione</a:t>
            </a:r>
            <a:r>
              <a:rPr lang="it-IT" sz="3600" dirty="0" smtClean="0">
                <a:latin typeface="Nyala" pitchFamily="2" charset="0"/>
              </a:rPr>
              <a:t>.</a:t>
            </a:r>
            <a:br>
              <a:rPr lang="it-IT" sz="3600" dirty="0" smtClean="0">
                <a:latin typeface="Nyala" pitchFamily="2" charset="0"/>
              </a:rPr>
            </a:br>
            <a:endParaRPr lang="it-IT" sz="3600" dirty="0">
              <a:latin typeface="Nyala" pitchFamily="2" charset="0"/>
            </a:endParaRPr>
          </a:p>
        </p:txBody>
      </p:sp>
      <p:pic>
        <p:nvPicPr>
          <p:cNvPr id="6" name="Segnale acust. registr.">
            <a:hlinkClick r:id="" action="ppaction://media"/>
          </p:cNvPr>
          <p:cNvPicPr>
            <a:picLocks noRot="1" noChangeAspect="1"/>
          </p:cNvPicPr>
          <p:nvPr>
            <a:wavAudioFile r:embed="rId1" name="Segnale acust. registr."/>
          </p:nvPr>
        </p:nvPicPr>
        <p:blipFill>
          <a:blip r:embed="rId5"/>
          <a:stretch>
            <a:fillRect/>
          </a:stretch>
        </p:blipFill>
        <p:spPr>
          <a:xfrm>
            <a:off x="4419600" y="3276600"/>
            <a:ext cx="304800" cy="304800"/>
          </a:xfrm>
          <a:prstGeom prst="rect">
            <a:avLst/>
          </a:prstGeom>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130" fill="hold"/>
                                        <p:tgtEl>
                                          <p:spTgt spid="6"/>
                                        </p:tgtEl>
                                      </p:cBhvr>
                                    </p:cmd>
                                  </p:childTnLst>
                                </p:cTn>
                              </p:par>
                            </p:childTnLst>
                          </p:cTn>
                        </p:par>
                      </p:childTnLst>
                    </p:cTn>
                  </p:par>
                </p:childTnLst>
              </p:cTn>
              <p:nextCondLst>
                <p:cond evt="onClick" delay="0">
                  <p:tgtEl>
                    <p:spTgt spid="6"/>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816</TotalTime>
  <Words>1341</Words>
  <Application>Microsoft Office PowerPoint</Application>
  <PresentationFormat>Presentazione su schermo (4:3)</PresentationFormat>
  <Paragraphs>202</Paragraphs>
  <Slides>37</Slides>
  <Notes>36</Notes>
  <HiddenSlides>0</HiddenSlides>
  <MMClips>41</MMClips>
  <ScaleCrop>false</ScaleCrop>
  <HeadingPairs>
    <vt:vector size="4" baseType="variant">
      <vt:variant>
        <vt:lpstr>Tema</vt:lpstr>
      </vt:variant>
      <vt:variant>
        <vt:i4>1</vt:i4>
      </vt:variant>
      <vt:variant>
        <vt:lpstr>Titoli diapositive</vt:lpstr>
      </vt:variant>
      <vt:variant>
        <vt:i4>37</vt:i4>
      </vt:variant>
    </vt:vector>
  </HeadingPairs>
  <TitlesOfParts>
    <vt:vector size="38" baseType="lpstr">
      <vt:lpstr>Tema di Office</vt:lpstr>
      <vt:lpstr>Tecniche non Farmacologiche per il  Dolore nel Bambino</vt:lpstr>
      <vt:lpstr> DEFINIZIONE DI  SALUTE   (O.M.S.)</vt:lpstr>
      <vt:lpstr>Diapositiva 3</vt:lpstr>
      <vt:lpstr>Diapositiva 4</vt:lpstr>
      <vt:lpstr>NEL RECENTE PASSATO:</vt:lpstr>
      <vt:lpstr>Diapositiva 6</vt:lpstr>
      <vt:lpstr>CAUSE DI STRESS NEL BAMBINO IN OSPEDALE</vt:lpstr>
      <vt:lpstr>Diapositiva 8</vt:lpstr>
      <vt:lpstr>Diapositiva 9</vt:lpstr>
      <vt:lpstr>Diapositiva 10</vt:lpstr>
      <vt:lpstr>COME ALLEVIARE PSICOLOGICAMENTE IL  DOLORE DEL BAMBINO</vt:lpstr>
      <vt:lpstr>INFORMARE IL BAMBINO/A</vt:lpstr>
      <vt:lpstr>Diapositiva 13</vt:lpstr>
      <vt:lpstr>Diapositiva 14</vt:lpstr>
      <vt:lpstr>Diapositiva 15</vt:lpstr>
      <vt:lpstr>TECNICHE NON FARMACOLOGICHE</vt:lpstr>
      <vt:lpstr>TNF</vt:lpstr>
      <vt:lpstr>Diapositiva 18</vt:lpstr>
      <vt:lpstr>CHI APPLICA LE TNF</vt:lpstr>
      <vt:lpstr>Tecniche Non Farmacologiche Dolore</vt:lpstr>
      <vt:lpstr>Diapositiva 21</vt:lpstr>
      <vt:lpstr>TNF</vt:lpstr>
      <vt:lpstr>Metodi Fisici</vt:lpstr>
      <vt:lpstr>Scelta TNF</vt:lpstr>
      <vt:lpstr>Tecniche cognitivo-comportamentali</vt:lpstr>
      <vt:lpstr>Metodi Cognitivi</vt:lpstr>
      <vt:lpstr>Distrazione: a tutte le età</vt:lpstr>
      <vt:lpstr>RESPIRAZIONE ( dai 4-5 anni)</vt:lpstr>
      <vt:lpstr>Diapositiva 29</vt:lpstr>
      <vt:lpstr>LE BOLLE DI SAPONE:</vt:lpstr>
      <vt:lpstr>RILASSAMENTO (dai 4-5 anni in poi)</vt:lpstr>
      <vt:lpstr>VISUALIZZAZIONE (dai 6 anni in poi)</vt:lpstr>
      <vt:lpstr>DESENSIBILIZZAZIONE</vt:lpstr>
      <vt:lpstr>Tecnica di desensibilizzazione “il guanto magico”</vt:lpstr>
      <vt:lpstr>Tecnica di desensibilizzazione “INTERRUTTORE”</vt:lpstr>
      <vt:lpstr>Diapositiva 36</vt:lpstr>
      <vt:lpstr>Azioni su Paziente e Genitori: Gruppo  di Supporto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Cause di stress nel bambino in ospedale</dc:title>
  <dc:creator>Anna</dc:creator>
  <cp:lastModifiedBy>Anna</cp:lastModifiedBy>
  <cp:revision>129</cp:revision>
  <cp:lastPrinted>2021-10-07T11:47:17Z</cp:lastPrinted>
  <dcterms:created xsi:type="dcterms:W3CDTF">2021-10-06T13:07:42Z</dcterms:created>
  <dcterms:modified xsi:type="dcterms:W3CDTF">2021-10-12T14:24:25Z</dcterms:modified>
</cp:coreProperties>
</file>